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94" r:id="rId3"/>
    <p:sldId id="295" r:id="rId4"/>
    <p:sldId id="296" r:id="rId5"/>
    <p:sldId id="274" r:id="rId6"/>
    <p:sldId id="298" r:id="rId7"/>
    <p:sldId id="299" r:id="rId8"/>
    <p:sldId id="300" r:id="rId9"/>
    <p:sldId id="301" r:id="rId10"/>
    <p:sldId id="302" r:id="rId11"/>
    <p:sldId id="304" r:id="rId12"/>
    <p:sldId id="30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DDA"/>
    <a:srgbClr val="0D6353"/>
    <a:srgbClr val="0F715E"/>
    <a:srgbClr val="524199"/>
    <a:srgbClr val="BA8BDD"/>
    <a:srgbClr val="A86ED4"/>
    <a:srgbClr val="A62AA0"/>
    <a:srgbClr val="33514E"/>
    <a:srgbClr val="002570"/>
    <a:srgbClr val="009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>
        <p:scale>
          <a:sx n="66" d="100"/>
          <a:sy n="66" d="100"/>
        </p:scale>
        <p:origin x="153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C9D31-620F-489E-B9CC-FC06B40C46F7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78E7B-9AA8-447B-8595-4E2E6D789C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72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8E7B-9AA8-447B-8595-4E2E6D789C1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42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8E7B-9AA8-447B-8595-4E2E6D789C1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08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FE94-48BA-EFBA-433C-9B46CA6F2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93D9B-E2AF-BA9B-ABA7-08A8BFAB4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AE289-5541-82F2-0E81-6255BE62B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DF27D-876C-894F-3B8E-D9AA4C0B7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8E7B-9AA8-447B-8595-4E2E6D789C1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75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C9252-AA28-1574-CB76-FDE0A3962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592BA-1DE0-EA28-B6C0-16B8FA13F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DC291-03C9-2E77-9129-A6BC9044D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17170-86F9-C25A-6009-B3F0AFCEF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8E7B-9AA8-447B-8595-4E2E6D789C1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02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0857-DFD6-003E-E7B2-B9072833E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D6400-917C-4911-31E6-8A8C16D0A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28A39-918F-B3C6-7783-7CA67F983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5E545-A695-EDD1-C288-2C84CA6D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33004-1690-BC5E-1D3F-A2D2DE89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36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715A-1F7D-3718-6365-0AF3793EF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5B66A-C919-6177-5D24-1917A7E0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5715F-CC75-D828-2F6C-DC915EEB9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62976-5BCA-E8C2-03D3-EEDE720D6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B7E9-BCBF-8AC6-A0D3-A3256A31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875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50DFA-5EDD-EF1C-425A-8AE6C1ED0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378F9-D86D-69DF-EA04-3392FEC27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5226E-1A2F-46A2-1B40-9F7DAB5D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7AC9E-790A-C8A8-7162-404840B9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1583-2B49-2745-3D1F-99F676D6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63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4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A9CA-F26A-A07D-632F-00783234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3DBE-C8B0-0846-AFF0-3A233B6F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4F07-D9DE-739D-D191-19090780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38D4A-3D92-03FD-0C88-8B1DD655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679DB-7E57-B15B-F0BE-6762C646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80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BC36-15A2-8790-5C80-A5233F22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60B39-E18A-2487-78AF-AB956698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37517-7411-5001-5AC6-A44878BC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E389-C623-ED91-A33A-0380D714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4C60-5159-AD3B-3DCB-5B6FE9C9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54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C7CB-A279-1122-BDAE-6CF46D95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F2F1-1EA8-99F2-C1B5-DA77B830D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B914C-7777-B23B-F9B5-F93129935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889E3-75C1-8537-2C66-9438A604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08FFA-4970-0C0B-B15A-55F17929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86BF6-AE04-4CCE-9251-21D0EF49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32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0301-4BB8-A7AC-9106-D6A224EF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0CBDF-4C84-8AD3-48F6-06D6B631C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D041C-3980-E988-F8B7-E4CEB8C84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1CD5C-200D-F0D1-9FE6-3C017C6BC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3CC70-2EE9-6942-10F5-57CDD115E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D7AF9-7BB6-F33C-ACA6-70BCB099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8892C-0279-D926-FA21-F10C4C9E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5EDE5-76B7-A381-20E0-BEA7F801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324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B76C-4504-F925-2CE6-6F3C0E5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53477-3860-A9A3-A082-8B5A609E4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AFB61-942A-6B14-02A0-A7A695A3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5DCEF-1B20-94B7-A273-D53BA09D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53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50AC6-CB3A-9EE4-C454-B603C6D7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932BF-CEF5-1988-1A81-96AB4E87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E4AB4-3712-BD46-B9E1-9CAB969F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54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AC50-EFC8-663C-053E-38296696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B744-F080-495B-A574-DB776B64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FDB65-42EC-1C67-CE32-51B15C2F5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6FBBF-6853-D1EB-7B82-56643C48C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379B1-27B7-93D9-3B38-6CCA2684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C59A0-C4A1-51E4-8296-163E4E29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48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09FF-43CA-1833-40DF-51CE707C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12E390-09EC-A396-DC80-6F76C5FA3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70D6A-6495-8D12-7B5B-7728BE972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BA4E0-6055-4A8C-E46E-016A49A4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232E4-C731-F5B9-0DD0-1C8CAEE5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1E643-42CA-9479-AF45-8EE4D746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60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00C39C-C761-A1DD-45E5-5BEE4C31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8B580-18C4-8F1B-6D48-F48A2EA6C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9D20F-0C7D-3C7D-E8FD-C45BBCD2D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F1514-0B55-4FC8-BC15-794268CD2DC0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1FE99-F3D7-EC9E-E744-0CFBDC236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5C6A6-E142-A39E-1071-24B314F83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97B2D-C53C-473A-B54A-C40C1A9DE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3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41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hyperlink" Target="https://github.com/banking-system-cpp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8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jp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4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5.jpg"/><Relationship Id="rId4" Type="http://schemas.openxmlformats.org/officeDocument/2006/relationships/image" Target="../media/image37.png"/><Relationship Id="rId9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622C082D-3CB8-8B7A-3EF1-4AF2FE107FAC}"/>
              </a:ext>
            </a:extLst>
          </p:cNvPr>
          <p:cNvSpPr txBox="1"/>
          <p:nvPr/>
        </p:nvSpPr>
        <p:spPr>
          <a:xfrm>
            <a:off x="397222" y="3080776"/>
            <a:ext cx="5004620" cy="729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200" dirty="0"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00F6F-B0FB-E3AD-D39E-87A25D1E3B1C}"/>
              </a:ext>
            </a:extLst>
          </p:cNvPr>
          <p:cNvSpPr txBox="1"/>
          <p:nvPr/>
        </p:nvSpPr>
        <p:spPr>
          <a:xfrm>
            <a:off x="5638115" y="6305413"/>
            <a:ext cx="6094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002060"/>
                </a:solidFill>
              </a:rPr>
              <a:t>Submitted  By- Sanjat Kumar</a:t>
            </a:r>
            <a:r>
              <a:rPr lang="en-US" sz="2200" dirty="0">
                <a:solidFill>
                  <a:srgbClr val="002060"/>
                </a:solidFill>
              </a:rPr>
              <a:t> </a:t>
            </a:r>
            <a:endParaRPr lang="en-IN" sz="22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FDA6BDD-EF60-BB21-DC9B-662D01B0F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4619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17E6C3AF-C3C6-4050-B01E-70150F2AEB10}"/>
              </a:ext>
            </a:extLst>
          </p:cNvPr>
          <p:cNvSpPr/>
          <p:nvPr/>
        </p:nvSpPr>
        <p:spPr>
          <a:xfrm>
            <a:off x="0" y="-8311"/>
            <a:ext cx="12191998" cy="6874619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pic>
        <p:nvPicPr>
          <p:cNvPr id="10" name="Image 0">
            <a:extLst>
              <a:ext uri="{FF2B5EF4-FFF2-40B4-BE49-F238E27FC236}">
                <a16:creationId xmlns:a16="http://schemas.microsoft.com/office/drawing/2014/main" id="{ACF706EA-097D-0AAE-6F47-D0575C0B7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78" y="16621"/>
            <a:ext cx="5760720" cy="6824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F53435-3C74-E9A9-6228-9811EC011964}"/>
              </a:ext>
            </a:extLst>
          </p:cNvPr>
          <p:cNvSpPr txBox="1"/>
          <p:nvPr/>
        </p:nvSpPr>
        <p:spPr>
          <a:xfrm>
            <a:off x="246283" y="2586671"/>
            <a:ext cx="664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Online Banking System in C++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C877-CF42-174A-1EAF-7461F867F0D6}"/>
              </a:ext>
            </a:extLst>
          </p:cNvPr>
          <p:cNvSpPr txBox="1"/>
          <p:nvPr/>
        </p:nvSpPr>
        <p:spPr>
          <a:xfrm>
            <a:off x="314956" y="3227471"/>
            <a:ext cx="6116320" cy="11742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C2C4B5"/>
                </a:solidFill>
                <a:effectLst/>
                <a:uLnTx/>
                <a:uFillTx/>
                <a:ea typeface="Bitter" pitchFamily="34" charset="-122"/>
                <a:cs typeface="Bitter" pitchFamily="34" charset="-120"/>
              </a:rPr>
              <a:t>A secure, console-based banking application demonstrating object-oriented design, file handling, and encryption techniques in C++.</a:t>
            </a:r>
            <a:endParaRPr kumimoji="0" lang="en-US" sz="17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42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4367-8412-1EDB-9057-EEA81B396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AB2079D3-7AD6-440F-A912-2E8A7799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Shape 0">
            <a:extLst>
              <a:ext uri="{FF2B5EF4-FFF2-40B4-BE49-F238E27FC236}">
                <a16:creationId xmlns:a16="http://schemas.microsoft.com/office/drawing/2014/main" id="{71213377-2E52-EF3C-BA04-46D9E9668AA7}"/>
              </a:ext>
            </a:extLst>
          </p:cNvPr>
          <p:cNvSpPr/>
          <p:nvPr/>
        </p:nvSpPr>
        <p:spPr>
          <a:xfrm>
            <a:off x="0" y="-10238"/>
            <a:ext cx="12192000" cy="6868238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9" name="Text 0">
            <a:extLst>
              <a:ext uri="{FF2B5EF4-FFF2-40B4-BE49-F238E27FC236}">
                <a16:creationId xmlns:a16="http://schemas.microsoft.com/office/drawing/2014/main" id="{0B8617B8-1D85-39F8-3315-99FD066AB491}"/>
              </a:ext>
            </a:extLst>
          </p:cNvPr>
          <p:cNvSpPr/>
          <p:nvPr/>
        </p:nvSpPr>
        <p:spPr>
          <a:xfrm>
            <a:off x="4439108" y="250374"/>
            <a:ext cx="5381625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ea typeface="Outfit Bold" pitchFamily="34" charset="-122"/>
                <a:cs typeface="Outfit Bold" pitchFamily="34" charset="-120"/>
              </a:rPr>
              <a:t>Key Algorithms</a:t>
            </a:r>
            <a:endParaRPr lang="en-US" sz="4200" dirty="0"/>
          </a:p>
        </p:txBody>
      </p:sp>
      <p:sp>
        <p:nvSpPr>
          <p:cNvPr id="40" name="Shape 1">
            <a:extLst>
              <a:ext uri="{FF2B5EF4-FFF2-40B4-BE49-F238E27FC236}">
                <a16:creationId xmlns:a16="http://schemas.microsoft.com/office/drawing/2014/main" id="{B46DCE8D-3915-F8CF-19F4-7ECCA43F09F9}"/>
              </a:ext>
            </a:extLst>
          </p:cNvPr>
          <p:cNvSpPr/>
          <p:nvPr/>
        </p:nvSpPr>
        <p:spPr>
          <a:xfrm>
            <a:off x="4990919" y="1322980"/>
            <a:ext cx="91442" cy="5535018"/>
          </a:xfrm>
          <a:prstGeom prst="roundRect">
            <a:avLst>
              <a:gd name="adj" fmla="val 105939"/>
            </a:avLst>
          </a:prstGeom>
          <a:solidFill>
            <a:srgbClr val="545557"/>
          </a:solidFill>
          <a:ln/>
        </p:spPr>
      </p:sp>
      <p:sp>
        <p:nvSpPr>
          <p:cNvPr id="41" name="Shape 2">
            <a:extLst>
              <a:ext uri="{FF2B5EF4-FFF2-40B4-BE49-F238E27FC236}">
                <a16:creationId xmlns:a16="http://schemas.microsoft.com/office/drawing/2014/main" id="{DAE11929-D0DB-26BF-4197-CC37B588095D}"/>
              </a:ext>
            </a:extLst>
          </p:cNvPr>
          <p:cNvSpPr/>
          <p:nvPr/>
        </p:nvSpPr>
        <p:spPr>
          <a:xfrm>
            <a:off x="5017256" y="1569786"/>
            <a:ext cx="645795" cy="30480"/>
          </a:xfrm>
          <a:prstGeom prst="roundRect">
            <a:avLst>
              <a:gd name="adj" fmla="val 105939"/>
            </a:avLst>
          </a:prstGeom>
          <a:solidFill>
            <a:srgbClr val="545557"/>
          </a:solidFill>
          <a:ln/>
        </p:spPr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46E92237-3627-5657-6C97-883CA844B157}"/>
              </a:ext>
            </a:extLst>
          </p:cNvPr>
          <p:cNvSpPr/>
          <p:nvPr/>
        </p:nvSpPr>
        <p:spPr>
          <a:xfrm>
            <a:off x="4816222" y="1322980"/>
            <a:ext cx="484346" cy="48434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5AC934A2-B9DA-FF66-6734-21179915BF91}"/>
              </a:ext>
            </a:extLst>
          </p:cNvPr>
          <p:cNvSpPr/>
          <p:nvPr/>
        </p:nvSpPr>
        <p:spPr>
          <a:xfrm>
            <a:off x="4870608" y="1415922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500" dirty="0"/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E00B6679-2EDF-67CE-5FEC-F22769CB1A2C}"/>
              </a:ext>
            </a:extLst>
          </p:cNvPr>
          <p:cNvSpPr/>
          <p:nvPr/>
        </p:nvSpPr>
        <p:spPr>
          <a:xfrm>
            <a:off x="5873349" y="1376129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Account Creation</a:t>
            </a:r>
            <a:endParaRPr lang="en-US" sz="2100" dirty="0"/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0308DB42-B0C5-04C1-F041-51A08C0105D5}"/>
              </a:ext>
            </a:extLst>
          </p:cNvPr>
          <p:cNvSpPr/>
          <p:nvPr/>
        </p:nvSpPr>
        <p:spPr>
          <a:xfrm>
            <a:off x="5873349" y="1819659"/>
            <a:ext cx="6318647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Collect user information → Validate uniqueness → Encrypt PIN → Create account file → Update master database → Confirm creation</a:t>
            </a:r>
            <a:endParaRPr lang="en-US" sz="1650" dirty="0"/>
          </a:p>
        </p:txBody>
      </p:sp>
      <p:sp>
        <p:nvSpPr>
          <p:cNvPr id="46" name="Shape 7">
            <a:extLst>
              <a:ext uri="{FF2B5EF4-FFF2-40B4-BE49-F238E27FC236}">
                <a16:creationId xmlns:a16="http://schemas.microsoft.com/office/drawing/2014/main" id="{AD0D4691-8417-9912-1A79-9DD1DDBCE07F}"/>
              </a:ext>
            </a:extLst>
          </p:cNvPr>
          <p:cNvSpPr/>
          <p:nvPr/>
        </p:nvSpPr>
        <p:spPr>
          <a:xfrm>
            <a:off x="4996101" y="3192506"/>
            <a:ext cx="645795" cy="30480"/>
          </a:xfrm>
          <a:prstGeom prst="roundRect">
            <a:avLst>
              <a:gd name="adj" fmla="val 105939"/>
            </a:avLst>
          </a:prstGeom>
          <a:solidFill>
            <a:srgbClr val="545557"/>
          </a:solidFill>
          <a:ln/>
        </p:spPr>
      </p:sp>
      <p:sp>
        <p:nvSpPr>
          <p:cNvPr id="47" name="Shape 8">
            <a:extLst>
              <a:ext uri="{FF2B5EF4-FFF2-40B4-BE49-F238E27FC236}">
                <a16:creationId xmlns:a16="http://schemas.microsoft.com/office/drawing/2014/main" id="{452B2123-B4F9-0E18-3A99-3742FAEC9E52}"/>
              </a:ext>
            </a:extLst>
          </p:cNvPr>
          <p:cNvSpPr/>
          <p:nvPr/>
        </p:nvSpPr>
        <p:spPr>
          <a:xfrm>
            <a:off x="4759113" y="2977218"/>
            <a:ext cx="484346" cy="48434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48" name="Text 9">
            <a:extLst>
              <a:ext uri="{FF2B5EF4-FFF2-40B4-BE49-F238E27FC236}">
                <a16:creationId xmlns:a16="http://schemas.microsoft.com/office/drawing/2014/main" id="{CAAF860A-E291-7170-6351-D7D494842954}"/>
              </a:ext>
            </a:extLst>
          </p:cNvPr>
          <p:cNvSpPr/>
          <p:nvPr/>
        </p:nvSpPr>
        <p:spPr>
          <a:xfrm>
            <a:off x="4871952" y="3064891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500" dirty="0"/>
          </a:p>
        </p:txBody>
      </p:sp>
      <p:sp>
        <p:nvSpPr>
          <p:cNvPr id="49" name="Text 10">
            <a:extLst>
              <a:ext uri="{FF2B5EF4-FFF2-40B4-BE49-F238E27FC236}">
                <a16:creationId xmlns:a16="http://schemas.microsoft.com/office/drawing/2014/main" id="{218B2DC3-3063-6086-4689-027A86069B75}"/>
              </a:ext>
            </a:extLst>
          </p:cNvPr>
          <p:cNvSpPr/>
          <p:nvPr/>
        </p:nvSpPr>
        <p:spPr>
          <a:xfrm>
            <a:off x="5880853" y="3084569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Deposit/Withdrawal</a:t>
            </a:r>
            <a:endParaRPr lang="en-US" sz="2100" dirty="0"/>
          </a:p>
        </p:txBody>
      </p:sp>
      <p:sp>
        <p:nvSpPr>
          <p:cNvPr id="50" name="Text 11">
            <a:extLst>
              <a:ext uri="{FF2B5EF4-FFF2-40B4-BE49-F238E27FC236}">
                <a16:creationId xmlns:a16="http://schemas.microsoft.com/office/drawing/2014/main" id="{7181F44E-ED66-2456-163B-DAF72426C821}"/>
              </a:ext>
            </a:extLst>
          </p:cNvPr>
          <p:cNvSpPr/>
          <p:nvPr/>
        </p:nvSpPr>
        <p:spPr>
          <a:xfrm>
            <a:off x="5873350" y="3523727"/>
            <a:ext cx="6318647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ea typeface="Bitter" pitchFamily="34" charset="-122"/>
                <a:cs typeface="Bitter" pitchFamily="34" charset="-120"/>
              </a:rPr>
              <a:t>Request account number → Authenticate PIN → Validate transaction amount → Modify balance → Save to files → Display confirmation</a:t>
            </a:r>
            <a:endParaRPr lang="en-US" sz="165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38E9C75E-AC8C-B27C-1FBD-BC96C891FB71}"/>
              </a:ext>
            </a:extLst>
          </p:cNvPr>
          <p:cNvSpPr/>
          <p:nvPr/>
        </p:nvSpPr>
        <p:spPr>
          <a:xfrm>
            <a:off x="4981812" y="4944863"/>
            <a:ext cx="645795" cy="30480"/>
          </a:xfrm>
          <a:prstGeom prst="roundRect">
            <a:avLst>
              <a:gd name="adj" fmla="val 105939"/>
            </a:avLst>
          </a:prstGeom>
          <a:solidFill>
            <a:srgbClr val="545557"/>
          </a:solidFill>
          <a:ln/>
        </p:spPr>
      </p:sp>
      <p:sp>
        <p:nvSpPr>
          <p:cNvPr id="52" name="Shape 13">
            <a:extLst>
              <a:ext uri="{FF2B5EF4-FFF2-40B4-BE49-F238E27FC236}">
                <a16:creationId xmlns:a16="http://schemas.microsoft.com/office/drawing/2014/main" id="{FBEC6359-2ED0-A9CB-454F-3FC99A741E88}"/>
              </a:ext>
            </a:extLst>
          </p:cNvPr>
          <p:cNvSpPr/>
          <p:nvPr/>
        </p:nvSpPr>
        <p:spPr>
          <a:xfrm>
            <a:off x="4759113" y="4679302"/>
            <a:ext cx="484346" cy="48434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53" name="Text 14">
            <a:extLst>
              <a:ext uri="{FF2B5EF4-FFF2-40B4-BE49-F238E27FC236}">
                <a16:creationId xmlns:a16="http://schemas.microsoft.com/office/drawing/2014/main" id="{C0C26040-3649-3B76-4073-84E0AA73C339}"/>
              </a:ext>
            </a:extLst>
          </p:cNvPr>
          <p:cNvSpPr/>
          <p:nvPr/>
        </p:nvSpPr>
        <p:spPr>
          <a:xfrm>
            <a:off x="4839837" y="4799756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500" dirty="0"/>
          </a:p>
        </p:txBody>
      </p:sp>
      <p:sp>
        <p:nvSpPr>
          <p:cNvPr id="54" name="Text 15">
            <a:extLst>
              <a:ext uri="{FF2B5EF4-FFF2-40B4-BE49-F238E27FC236}">
                <a16:creationId xmlns:a16="http://schemas.microsoft.com/office/drawing/2014/main" id="{FF48D942-1FDB-987F-3390-87118C6963A0}"/>
              </a:ext>
            </a:extLst>
          </p:cNvPr>
          <p:cNvSpPr/>
          <p:nvPr/>
        </p:nvSpPr>
        <p:spPr>
          <a:xfrm>
            <a:off x="5873353" y="4809167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Loan Processing</a:t>
            </a:r>
            <a:endParaRPr lang="en-US" sz="2100" dirty="0"/>
          </a:p>
        </p:txBody>
      </p:sp>
      <p:sp>
        <p:nvSpPr>
          <p:cNvPr id="55" name="Text 16">
            <a:extLst>
              <a:ext uri="{FF2B5EF4-FFF2-40B4-BE49-F238E27FC236}">
                <a16:creationId xmlns:a16="http://schemas.microsoft.com/office/drawing/2014/main" id="{39648B66-D549-F1B3-304A-1CABA39A19BB}"/>
              </a:ext>
            </a:extLst>
          </p:cNvPr>
          <p:cNvSpPr/>
          <p:nvPr/>
        </p:nvSpPr>
        <p:spPr>
          <a:xfrm>
            <a:off x="5873352" y="5220773"/>
            <a:ext cx="631864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ea typeface="Bitter" pitchFamily="34" charset="-122"/>
                <a:cs typeface="Bitter" pitchFamily="34" charset="-120"/>
              </a:rPr>
              <a:t>Taking Loan:</a:t>
            </a:r>
            <a:r>
              <a:rPr lang="en-US" sz="1650" dirty="0">
                <a:solidFill>
                  <a:srgbClr val="C2C4B5"/>
                </a:solidFill>
                <a:ea typeface="Bitter" pitchFamily="34" charset="-122"/>
                <a:cs typeface="Bitter" pitchFamily="34" charset="-120"/>
              </a:rPr>
              <a:t> Authenticate → Add loan amount to balance → Update loanAmount field → Save changes</a:t>
            </a:r>
            <a:endParaRPr lang="en-US" sz="1650" dirty="0"/>
          </a:p>
        </p:txBody>
      </p:sp>
      <p:sp>
        <p:nvSpPr>
          <p:cNvPr id="56" name="Text 17">
            <a:extLst>
              <a:ext uri="{FF2B5EF4-FFF2-40B4-BE49-F238E27FC236}">
                <a16:creationId xmlns:a16="http://schemas.microsoft.com/office/drawing/2014/main" id="{3B66C17E-4583-8F03-8E5B-3B3A29F34C93}"/>
              </a:ext>
            </a:extLst>
          </p:cNvPr>
          <p:cNvSpPr/>
          <p:nvPr/>
        </p:nvSpPr>
        <p:spPr>
          <a:xfrm>
            <a:off x="5873351" y="6038493"/>
            <a:ext cx="631864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ea typeface="Bitter" pitchFamily="34" charset="-122"/>
                <a:cs typeface="Bitter" pitchFamily="34" charset="-120"/>
              </a:rPr>
              <a:t>Repaying Loan:</a:t>
            </a:r>
            <a:r>
              <a:rPr lang="en-US" sz="1650" dirty="0">
                <a:solidFill>
                  <a:srgbClr val="C2C4B5"/>
                </a:solidFill>
                <a:ea typeface="Bitter" pitchFamily="34" charset="-122"/>
                <a:cs typeface="Bitter" pitchFamily="34" charset="-120"/>
              </a:rPr>
              <a:t> Authenticate → Deduct from balance → Reduce loanAmount → Update records</a:t>
            </a:r>
            <a:endParaRPr lang="en-US" sz="165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897AF9C-1AC5-7285-A93D-662B9F52DA6D}"/>
              </a:ext>
            </a:extLst>
          </p:cNvPr>
          <p:cNvGrpSpPr/>
          <p:nvPr/>
        </p:nvGrpSpPr>
        <p:grpSpPr>
          <a:xfrm rot="5175435">
            <a:off x="-3722527" y="1986438"/>
            <a:ext cx="8692922" cy="8461422"/>
            <a:chOff x="3396000" y="731912"/>
            <a:chExt cx="5400000" cy="5394176"/>
          </a:xfrm>
        </p:grpSpPr>
        <p:sp>
          <p:nvSpPr>
            <p:cNvPr id="63" name="Free-form: Shape 16">
              <a:extLst>
                <a:ext uri="{FF2B5EF4-FFF2-40B4-BE49-F238E27FC236}">
                  <a16:creationId xmlns:a16="http://schemas.microsoft.com/office/drawing/2014/main" id="{EC2093D8-B225-31DC-0129-C0F15240FC6D}"/>
                </a:ext>
              </a:extLst>
            </p:cNvPr>
            <p:cNvSpPr/>
            <p:nvPr/>
          </p:nvSpPr>
          <p:spPr>
            <a:xfrm>
              <a:off x="3413738" y="731912"/>
              <a:ext cx="2624594" cy="2396146"/>
            </a:xfrm>
            <a:custGeom>
              <a:avLst/>
              <a:gdLst>
                <a:gd name="connsiteX0" fmla="*/ 2624594 w 2624594"/>
                <a:gd name="connsiteY0" fmla="*/ 0 h 2396146"/>
                <a:gd name="connsiteX1" fmla="*/ 2624594 w 2624594"/>
                <a:gd name="connsiteY1" fmla="*/ 1350000 h 2396146"/>
                <a:gd name="connsiteX2" fmla="*/ 2544232 w 2624594"/>
                <a:gd name="connsiteY2" fmla="*/ 1354058 h 2396146"/>
                <a:gd name="connsiteX3" fmla="*/ 1392955 w 2624594"/>
                <a:gd name="connsiteY3" fmla="*/ 2295639 h 2396146"/>
                <a:gd name="connsiteX4" fmla="*/ 1367112 w 2624594"/>
                <a:gd name="connsiteY4" fmla="*/ 2396146 h 2396146"/>
                <a:gd name="connsiteX5" fmla="*/ 0 w 2624594"/>
                <a:gd name="connsiteY5" fmla="*/ 2396146 h 2396146"/>
                <a:gd name="connsiteX6" fmla="*/ 37116 w 2624594"/>
                <a:gd name="connsiteY6" fmla="*/ 2152944 h 2396146"/>
                <a:gd name="connsiteX7" fmla="*/ 2406203 w 2624594"/>
                <a:gd name="connsiteY7" fmla="*/ 11028 h 2396146"/>
                <a:gd name="connsiteX8" fmla="*/ 2624594 w 2624594"/>
                <a:gd name="connsiteY8" fmla="*/ 0 h 239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594" h="2396146">
                  <a:moveTo>
                    <a:pt x="2624594" y="0"/>
                  </a:moveTo>
                  <a:lnTo>
                    <a:pt x="2624594" y="1350000"/>
                  </a:lnTo>
                  <a:lnTo>
                    <a:pt x="2544232" y="1354058"/>
                  </a:lnTo>
                  <a:cubicBezTo>
                    <a:pt x="1999636" y="1409365"/>
                    <a:pt x="1550733" y="1788370"/>
                    <a:pt x="1392955" y="2295639"/>
                  </a:cubicBezTo>
                  <a:lnTo>
                    <a:pt x="1367112" y="2396146"/>
                  </a:lnTo>
                  <a:lnTo>
                    <a:pt x="0" y="2396146"/>
                  </a:lnTo>
                  <a:lnTo>
                    <a:pt x="37116" y="2152944"/>
                  </a:lnTo>
                  <a:cubicBezTo>
                    <a:pt x="270898" y="1010481"/>
                    <a:pt x="1226244" y="130859"/>
                    <a:pt x="2406203" y="11028"/>
                  </a:cubicBezTo>
                  <a:lnTo>
                    <a:pt x="2624594" y="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4" name="Free-form: Shape 9">
              <a:extLst>
                <a:ext uri="{FF2B5EF4-FFF2-40B4-BE49-F238E27FC236}">
                  <a16:creationId xmlns:a16="http://schemas.microsoft.com/office/drawing/2014/main" id="{9F3B530D-D244-E31C-FCAF-B6838F90D52F}"/>
                </a:ext>
              </a:extLst>
            </p:cNvPr>
            <p:cNvSpPr/>
            <p:nvPr/>
          </p:nvSpPr>
          <p:spPr>
            <a:xfrm>
              <a:off x="3396000" y="3429000"/>
              <a:ext cx="2642332" cy="2697088"/>
            </a:xfrm>
            <a:custGeom>
              <a:avLst/>
              <a:gdLst>
                <a:gd name="connsiteX0" fmla="*/ 0 w 2642332"/>
                <a:gd name="connsiteY0" fmla="*/ 0 h 2697088"/>
                <a:gd name="connsiteX1" fmla="*/ 1350000 w 2642332"/>
                <a:gd name="connsiteY1" fmla="*/ 0 h 2697088"/>
                <a:gd name="connsiteX2" fmla="*/ 2561970 w 2642332"/>
                <a:gd name="connsiteY2" fmla="*/ 1343030 h 2697088"/>
                <a:gd name="connsiteX3" fmla="*/ 2642332 w 2642332"/>
                <a:gd name="connsiteY3" fmla="*/ 1347088 h 2697088"/>
                <a:gd name="connsiteX4" fmla="*/ 2642332 w 2642332"/>
                <a:gd name="connsiteY4" fmla="*/ 2697088 h 2697088"/>
                <a:gd name="connsiteX5" fmla="*/ 2423941 w 2642332"/>
                <a:gd name="connsiteY5" fmla="*/ 2686060 h 2697088"/>
                <a:gd name="connsiteX6" fmla="*/ 0 w 2642332"/>
                <a:gd name="connsiteY6" fmla="*/ 0 h 269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2332" h="2697088">
                  <a:moveTo>
                    <a:pt x="0" y="0"/>
                  </a:moveTo>
                  <a:lnTo>
                    <a:pt x="1350000" y="0"/>
                  </a:lnTo>
                  <a:cubicBezTo>
                    <a:pt x="1350000" y="698985"/>
                    <a:pt x="1881225" y="1273897"/>
                    <a:pt x="2561970" y="1343030"/>
                  </a:cubicBezTo>
                  <a:lnTo>
                    <a:pt x="2642332" y="1347088"/>
                  </a:lnTo>
                  <a:lnTo>
                    <a:pt x="2642332" y="2697088"/>
                  </a:lnTo>
                  <a:lnTo>
                    <a:pt x="2423941" y="2686060"/>
                  </a:lnTo>
                  <a:cubicBezTo>
                    <a:pt x="1062449" y="2547793"/>
                    <a:pt x="0" y="1397971"/>
                    <a:pt x="0" y="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5" name="Free-form: Shape 15">
              <a:extLst>
                <a:ext uri="{FF2B5EF4-FFF2-40B4-BE49-F238E27FC236}">
                  <a16:creationId xmlns:a16="http://schemas.microsoft.com/office/drawing/2014/main" id="{BE701365-A840-986C-5E31-04C68FF12938}"/>
                </a:ext>
              </a:extLst>
            </p:cNvPr>
            <p:cNvSpPr/>
            <p:nvPr/>
          </p:nvSpPr>
          <p:spPr>
            <a:xfrm>
              <a:off x="6339274" y="741285"/>
              <a:ext cx="2438988" cy="2386809"/>
            </a:xfrm>
            <a:custGeom>
              <a:avLst/>
              <a:gdLst>
                <a:gd name="connsiteX0" fmla="*/ 0 w 2438988"/>
                <a:gd name="connsiteY0" fmla="*/ 0 h 2386773"/>
                <a:gd name="connsiteX1" fmla="*/ 32785 w 2438988"/>
                <a:gd name="connsiteY1" fmla="*/ 1655 h 2386773"/>
                <a:gd name="connsiteX2" fmla="*/ 2401872 w 2438988"/>
                <a:gd name="connsiteY2" fmla="*/ 2143571 h 2386773"/>
                <a:gd name="connsiteX3" fmla="*/ 2438988 w 2438988"/>
                <a:gd name="connsiteY3" fmla="*/ 2386773 h 2386773"/>
                <a:gd name="connsiteX4" fmla="*/ 1071876 w 2438988"/>
                <a:gd name="connsiteY4" fmla="*/ 2386773 h 2386773"/>
                <a:gd name="connsiteX5" fmla="*/ 1046033 w 2438988"/>
                <a:gd name="connsiteY5" fmla="*/ 2286266 h 2386773"/>
                <a:gd name="connsiteX6" fmla="*/ 28798 w 2438988"/>
                <a:gd name="connsiteY6" fmla="*/ 1365142 h 2386773"/>
                <a:gd name="connsiteX7" fmla="*/ 0 w 2438988"/>
                <a:gd name="connsiteY7" fmla="*/ 1360747 h 2386773"/>
                <a:gd name="connsiteX8" fmla="*/ 0 w 2438988"/>
                <a:gd name="connsiteY8" fmla="*/ 0 h 238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988" h="2386773">
                  <a:moveTo>
                    <a:pt x="0" y="0"/>
                  </a:moveTo>
                  <a:lnTo>
                    <a:pt x="32785" y="1655"/>
                  </a:lnTo>
                  <a:cubicBezTo>
                    <a:pt x="1212745" y="121486"/>
                    <a:pt x="2168090" y="1001108"/>
                    <a:pt x="2401872" y="2143571"/>
                  </a:cubicBezTo>
                  <a:lnTo>
                    <a:pt x="2438988" y="2386773"/>
                  </a:lnTo>
                  <a:lnTo>
                    <a:pt x="1071876" y="2386773"/>
                  </a:lnTo>
                  <a:lnTo>
                    <a:pt x="1046033" y="2286266"/>
                  </a:lnTo>
                  <a:cubicBezTo>
                    <a:pt x="901404" y="1821269"/>
                    <a:pt x="512148" y="1464050"/>
                    <a:pt x="28798" y="1365142"/>
                  </a:cubicBezTo>
                  <a:lnTo>
                    <a:pt x="0" y="1360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6" name="Free-form: Shape 7">
              <a:extLst>
                <a:ext uri="{FF2B5EF4-FFF2-40B4-BE49-F238E27FC236}">
                  <a16:creationId xmlns:a16="http://schemas.microsoft.com/office/drawing/2014/main" id="{76057334-E941-2131-0C39-089060D3FA93}"/>
                </a:ext>
              </a:extLst>
            </p:cNvPr>
            <p:cNvSpPr/>
            <p:nvPr/>
          </p:nvSpPr>
          <p:spPr>
            <a:xfrm>
              <a:off x="6339274" y="3429000"/>
              <a:ext cx="2456726" cy="2687716"/>
            </a:xfrm>
            <a:custGeom>
              <a:avLst/>
              <a:gdLst>
                <a:gd name="connsiteX0" fmla="*/ 1106726 w 2456726"/>
                <a:gd name="connsiteY0" fmla="*/ 0 h 2687716"/>
                <a:gd name="connsiteX1" fmla="*/ 2456726 w 2456726"/>
                <a:gd name="connsiteY1" fmla="*/ 0 h 2687716"/>
                <a:gd name="connsiteX2" fmla="*/ 32785 w 2456726"/>
                <a:gd name="connsiteY2" fmla="*/ 2686060 h 2687716"/>
                <a:gd name="connsiteX3" fmla="*/ 0 w 2456726"/>
                <a:gd name="connsiteY3" fmla="*/ 2687716 h 2687716"/>
                <a:gd name="connsiteX4" fmla="*/ 0 w 2456726"/>
                <a:gd name="connsiteY4" fmla="*/ 1326968 h 2687716"/>
                <a:gd name="connsiteX5" fmla="*/ 28798 w 2456726"/>
                <a:gd name="connsiteY5" fmla="*/ 1322573 h 2687716"/>
                <a:gd name="connsiteX6" fmla="*/ 1106726 w 2456726"/>
                <a:gd name="connsiteY6" fmla="*/ 0 h 26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6726" h="2687716">
                  <a:moveTo>
                    <a:pt x="1106726" y="0"/>
                  </a:moveTo>
                  <a:lnTo>
                    <a:pt x="2456726" y="0"/>
                  </a:lnTo>
                  <a:cubicBezTo>
                    <a:pt x="2456726" y="1397971"/>
                    <a:pt x="1394277" y="2547793"/>
                    <a:pt x="32785" y="2686060"/>
                  </a:cubicBezTo>
                  <a:lnTo>
                    <a:pt x="0" y="2687716"/>
                  </a:lnTo>
                  <a:lnTo>
                    <a:pt x="0" y="1326968"/>
                  </a:lnTo>
                  <a:lnTo>
                    <a:pt x="28798" y="1322573"/>
                  </a:lnTo>
                  <a:cubicBezTo>
                    <a:pt x="643970" y="1196690"/>
                    <a:pt x="1106726" y="652386"/>
                    <a:pt x="1106726" y="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FF95391-1AED-083B-A439-A019DF203EB8}"/>
              </a:ext>
            </a:extLst>
          </p:cNvPr>
          <p:cNvSpPr txBox="1"/>
          <p:nvPr/>
        </p:nvSpPr>
        <p:spPr>
          <a:xfrm>
            <a:off x="690880" y="54735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06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840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22FC5-82A2-925D-A8C2-C042896A5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DD1AAB0C-743F-9561-FF7A-32629A8C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Shape 0">
            <a:extLst>
              <a:ext uri="{FF2B5EF4-FFF2-40B4-BE49-F238E27FC236}">
                <a16:creationId xmlns:a16="http://schemas.microsoft.com/office/drawing/2014/main" id="{081A5EAC-1258-D86D-C301-28AAC776C5AC}"/>
              </a:ext>
            </a:extLst>
          </p:cNvPr>
          <p:cNvSpPr/>
          <p:nvPr/>
        </p:nvSpPr>
        <p:spPr>
          <a:xfrm>
            <a:off x="-26559" y="-18206"/>
            <a:ext cx="12192000" cy="6876205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1B72730-14F7-32E6-2FAC-A95AD09993DB}"/>
              </a:ext>
            </a:extLst>
          </p:cNvPr>
          <p:cNvSpPr/>
          <p:nvPr/>
        </p:nvSpPr>
        <p:spPr>
          <a:xfrm>
            <a:off x="157183" y="141328"/>
            <a:ext cx="5142780" cy="40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ea typeface="Outfit Bold" pitchFamily="34" charset="-122"/>
                <a:cs typeface="Outfit Bold" pitchFamily="34" charset="-120"/>
              </a:rPr>
              <a:t>Testing &amp; Results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BA5943D-D492-991F-72B2-73CBEF39075C}"/>
              </a:ext>
            </a:extLst>
          </p:cNvPr>
          <p:cNvSpPr/>
          <p:nvPr/>
        </p:nvSpPr>
        <p:spPr>
          <a:xfrm>
            <a:off x="157183" y="1303734"/>
            <a:ext cx="11828815" cy="413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Our Banking Management System underwent rigorous testing to ensure all core functionalities operate as expected. Below are some example test cases demonstrating key operations.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C4B0B30-B32F-82BD-6C10-C13F2463F3AD}"/>
              </a:ext>
            </a:extLst>
          </p:cNvPr>
          <p:cNvSpPr/>
          <p:nvPr/>
        </p:nvSpPr>
        <p:spPr>
          <a:xfrm>
            <a:off x="157183" y="2284689"/>
            <a:ext cx="11828815" cy="3930915"/>
          </a:xfrm>
          <a:prstGeom prst="roundRect">
            <a:avLst>
              <a:gd name="adj" fmla="val 8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97F672D-99AC-DE01-6ED0-39F3C369E844}"/>
              </a:ext>
            </a:extLst>
          </p:cNvPr>
          <p:cNvSpPr/>
          <p:nvPr/>
        </p:nvSpPr>
        <p:spPr>
          <a:xfrm>
            <a:off x="391856" y="2436019"/>
            <a:ext cx="1948074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Operation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01B0481-D039-8EA7-F55E-216E9CF042AD}"/>
              </a:ext>
            </a:extLst>
          </p:cNvPr>
          <p:cNvSpPr/>
          <p:nvPr/>
        </p:nvSpPr>
        <p:spPr>
          <a:xfrm>
            <a:off x="3001110" y="2436019"/>
            <a:ext cx="253537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Input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ABA7E11-C3A1-127E-D635-5D20880C4286}"/>
              </a:ext>
            </a:extLst>
          </p:cNvPr>
          <p:cNvSpPr/>
          <p:nvPr/>
        </p:nvSpPr>
        <p:spPr>
          <a:xfrm>
            <a:off x="6257945" y="2436019"/>
            <a:ext cx="312613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Expected Output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605B869-CD8C-D129-B289-7AED5CEE4569}"/>
              </a:ext>
            </a:extLst>
          </p:cNvPr>
          <p:cNvSpPr/>
          <p:nvPr/>
        </p:nvSpPr>
        <p:spPr>
          <a:xfrm>
            <a:off x="10166172" y="2436019"/>
            <a:ext cx="2538833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Result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2309752-1C5A-EA71-9CF0-CD717D592BA1}"/>
              </a:ext>
            </a:extLst>
          </p:cNvPr>
          <p:cNvSpPr/>
          <p:nvPr/>
        </p:nvSpPr>
        <p:spPr>
          <a:xfrm>
            <a:off x="164804" y="2942630"/>
            <a:ext cx="11814994" cy="374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76FDDDE-39B4-9195-D895-45AAA5065B4F}"/>
              </a:ext>
            </a:extLst>
          </p:cNvPr>
          <p:cNvSpPr/>
          <p:nvPr/>
        </p:nvSpPr>
        <p:spPr>
          <a:xfrm>
            <a:off x="391856" y="3086338"/>
            <a:ext cx="1948074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Create Account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68A0E11-A29D-4FB6-3F4C-7D8DAD5F7DB7}"/>
              </a:ext>
            </a:extLst>
          </p:cNvPr>
          <p:cNvSpPr/>
          <p:nvPr/>
        </p:nvSpPr>
        <p:spPr>
          <a:xfrm>
            <a:off x="3001110" y="3086338"/>
            <a:ext cx="253537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Name, AccNo, PIN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17D46AF1-15F4-EEA0-BC85-B4448810D227}"/>
              </a:ext>
            </a:extLst>
          </p:cNvPr>
          <p:cNvSpPr/>
          <p:nvPr/>
        </p:nvSpPr>
        <p:spPr>
          <a:xfrm>
            <a:off x="6257945" y="3086338"/>
            <a:ext cx="312613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Account created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28FB3BD9-11EA-9E51-EE8F-6E000BE53731}"/>
              </a:ext>
            </a:extLst>
          </p:cNvPr>
          <p:cNvSpPr/>
          <p:nvPr/>
        </p:nvSpPr>
        <p:spPr>
          <a:xfrm>
            <a:off x="10166172" y="3086339"/>
            <a:ext cx="2538833" cy="21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✅ Pass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40EAC044-5E3E-4FA2-6F47-5B1B78140C3C}"/>
              </a:ext>
            </a:extLst>
          </p:cNvPr>
          <p:cNvSpPr/>
          <p:nvPr/>
        </p:nvSpPr>
        <p:spPr>
          <a:xfrm>
            <a:off x="177644" y="3696769"/>
            <a:ext cx="11814994" cy="5083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580B2F67-43DD-D686-667B-5C30D8D527F4}"/>
              </a:ext>
            </a:extLst>
          </p:cNvPr>
          <p:cNvSpPr/>
          <p:nvPr/>
        </p:nvSpPr>
        <p:spPr>
          <a:xfrm>
            <a:off x="391856" y="3744277"/>
            <a:ext cx="1948074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Deposit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511B22B8-FE85-F25C-06CE-86692EE734F8}"/>
              </a:ext>
            </a:extLst>
          </p:cNvPr>
          <p:cNvSpPr/>
          <p:nvPr/>
        </p:nvSpPr>
        <p:spPr>
          <a:xfrm>
            <a:off x="3001110" y="3744277"/>
            <a:ext cx="253537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₹5000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3F132EED-4F52-66EC-5BD4-C46C5E72FB4C}"/>
              </a:ext>
            </a:extLst>
          </p:cNvPr>
          <p:cNvSpPr/>
          <p:nvPr/>
        </p:nvSpPr>
        <p:spPr>
          <a:xfrm>
            <a:off x="6257945" y="3744277"/>
            <a:ext cx="312613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Balance = ₹5000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ADCD2A3-B1E4-C76D-F5BC-199AD488835A}"/>
              </a:ext>
            </a:extLst>
          </p:cNvPr>
          <p:cNvSpPr/>
          <p:nvPr/>
        </p:nvSpPr>
        <p:spPr>
          <a:xfrm>
            <a:off x="10166172" y="3744278"/>
            <a:ext cx="2538833" cy="21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✅ Pass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DF45E2BD-2236-EDE5-D024-919A484E13D9}"/>
              </a:ext>
            </a:extLst>
          </p:cNvPr>
          <p:cNvSpPr/>
          <p:nvPr/>
        </p:nvSpPr>
        <p:spPr>
          <a:xfrm>
            <a:off x="164804" y="4258508"/>
            <a:ext cx="11814994" cy="374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44E4B487-EC77-B81E-749B-D28C2C4E6A5D}"/>
              </a:ext>
            </a:extLst>
          </p:cNvPr>
          <p:cNvSpPr/>
          <p:nvPr/>
        </p:nvSpPr>
        <p:spPr>
          <a:xfrm>
            <a:off x="391856" y="4402217"/>
            <a:ext cx="1948074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Withdraw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78A8526C-19FC-92C2-C2E0-17150C44FD3A}"/>
              </a:ext>
            </a:extLst>
          </p:cNvPr>
          <p:cNvSpPr/>
          <p:nvPr/>
        </p:nvSpPr>
        <p:spPr>
          <a:xfrm>
            <a:off x="3001110" y="4402217"/>
            <a:ext cx="253537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₹2000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5" name="Text 21">
            <a:extLst>
              <a:ext uri="{FF2B5EF4-FFF2-40B4-BE49-F238E27FC236}">
                <a16:creationId xmlns:a16="http://schemas.microsoft.com/office/drawing/2014/main" id="{20543D6D-8BD7-2669-F2DA-94A4377CCD93}"/>
              </a:ext>
            </a:extLst>
          </p:cNvPr>
          <p:cNvSpPr/>
          <p:nvPr/>
        </p:nvSpPr>
        <p:spPr>
          <a:xfrm>
            <a:off x="6257945" y="4402217"/>
            <a:ext cx="312613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Balance = ₹3000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3F807108-B19E-211C-5045-A9247903FA8F}"/>
              </a:ext>
            </a:extLst>
          </p:cNvPr>
          <p:cNvSpPr/>
          <p:nvPr/>
        </p:nvSpPr>
        <p:spPr>
          <a:xfrm>
            <a:off x="10166172" y="4402218"/>
            <a:ext cx="2538833" cy="21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✅ Pass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2775A7D2-0C76-BD04-927A-6864DB4A681D}"/>
              </a:ext>
            </a:extLst>
          </p:cNvPr>
          <p:cNvSpPr/>
          <p:nvPr/>
        </p:nvSpPr>
        <p:spPr>
          <a:xfrm>
            <a:off x="391856" y="5060156"/>
            <a:ext cx="1948074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Wrong PIN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9" name="Text 25">
            <a:extLst>
              <a:ext uri="{FF2B5EF4-FFF2-40B4-BE49-F238E27FC236}">
                <a16:creationId xmlns:a16="http://schemas.microsoft.com/office/drawing/2014/main" id="{686315FA-EC5D-DB0B-FE56-BC1AE48272F9}"/>
              </a:ext>
            </a:extLst>
          </p:cNvPr>
          <p:cNvSpPr/>
          <p:nvPr/>
        </p:nvSpPr>
        <p:spPr>
          <a:xfrm>
            <a:off x="3001110" y="5060156"/>
            <a:ext cx="253537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Invalid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0" name="Text 26">
            <a:extLst>
              <a:ext uri="{FF2B5EF4-FFF2-40B4-BE49-F238E27FC236}">
                <a16:creationId xmlns:a16="http://schemas.microsoft.com/office/drawing/2014/main" id="{63A2E400-36EB-BECE-8160-76A42C07E038}"/>
              </a:ext>
            </a:extLst>
          </p:cNvPr>
          <p:cNvSpPr/>
          <p:nvPr/>
        </p:nvSpPr>
        <p:spPr>
          <a:xfrm>
            <a:off x="6257945" y="5060156"/>
            <a:ext cx="312613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Access denied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1" name="Text 27">
            <a:extLst>
              <a:ext uri="{FF2B5EF4-FFF2-40B4-BE49-F238E27FC236}">
                <a16:creationId xmlns:a16="http://schemas.microsoft.com/office/drawing/2014/main" id="{B4FA9918-AB0C-92B2-7A95-D9F512A6AA46}"/>
              </a:ext>
            </a:extLst>
          </p:cNvPr>
          <p:cNvSpPr/>
          <p:nvPr/>
        </p:nvSpPr>
        <p:spPr>
          <a:xfrm>
            <a:off x="10166172" y="5060157"/>
            <a:ext cx="2538833" cy="21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✅ Pass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2" name="Shape 28">
            <a:extLst>
              <a:ext uri="{FF2B5EF4-FFF2-40B4-BE49-F238E27FC236}">
                <a16:creationId xmlns:a16="http://schemas.microsoft.com/office/drawing/2014/main" id="{60A593EB-588E-14C9-54EE-15DC23DFB89F}"/>
              </a:ext>
            </a:extLst>
          </p:cNvPr>
          <p:cNvSpPr/>
          <p:nvPr/>
        </p:nvSpPr>
        <p:spPr>
          <a:xfrm>
            <a:off x="164804" y="5574387"/>
            <a:ext cx="11814994" cy="374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29">
            <a:extLst>
              <a:ext uri="{FF2B5EF4-FFF2-40B4-BE49-F238E27FC236}">
                <a16:creationId xmlns:a16="http://schemas.microsoft.com/office/drawing/2014/main" id="{32CF6240-963E-6921-8B04-67ED1B30D1D0}"/>
              </a:ext>
            </a:extLst>
          </p:cNvPr>
          <p:cNvSpPr/>
          <p:nvPr/>
        </p:nvSpPr>
        <p:spPr>
          <a:xfrm>
            <a:off x="391856" y="5718096"/>
            <a:ext cx="1948074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Loan Repayment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4" name="Text 30">
            <a:extLst>
              <a:ext uri="{FF2B5EF4-FFF2-40B4-BE49-F238E27FC236}">
                <a16:creationId xmlns:a16="http://schemas.microsoft.com/office/drawing/2014/main" id="{3C9FE8EC-AD42-2947-1CF8-8AF3A174893A}"/>
              </a:ext>
            </a:extLst>
          </p:cNvPr>
          <p:cNvSpPr/>
          <p:nvPr/>
        </p:nvSpPr>
        <p:spPr>
          <a:xfrm>
            <a:off x="3001110" y="5718096"/>
            <a:ext cx="253537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₹5000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5" name="Text 31">
            <a:extLst>
              <a:ext uri="{FF2B5EF4-FFF2-40B4-BE49-F238E27FC236}">
                <a16:creationId xmlns:a16="http://schemas.microsoft.com/office/drawing/2014/main" id="{D03783A8-6B95-73E0-F5F2-B52CF96FCD37}"/>
              </a:ext>
            </a:extLst>
          </p:cNvPr>
          <p:cNvSpPr/>
          <p:nvPr/>
        </p:nvSpPr>
        <p:spPr>
          <a:xfrm>
            <a:off x="6257945" y="5718096"/>
            <a:ext cx="3126139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Updated balance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6" name="Text 32">
            <a:extLst>
              <a:ext uri="{FF2B5EF4-FFF2-40B4-BE49-F238E27FC236}">
                <a16:creationId xmlns:a16="http://schemas.microsoft.com/office/drawing/2014/main" id="{ABDCB5E4-836A-A217-2CD6-BA94C705D46A}"/>
              </a:ext>
            </a:extLst>
          </p:cNvPr>
          <p:cNvSpPr/>
          <p:nvPr/>
        </p:nvSpPr>
        <p:spPr>
          <a:xfrm>
            <a:off x="10166172" y="5718097"/>
            <a:ext cx="2538833" cy="21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✅ Pass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7" name="Text 33">
            <a:extLst>
              <a:ext uri="{FF2B5EF4-FFF2-40B4-BE49-F238E27FC236}">
                <a16:creationId xmlns:a16="http://schemas.microsoft.com/office/drawing/2014/main" id="{B8B0D908-A0FD-8E5E-9F53-75409D21B166}"/>
              </a:ext>
            </a:extLst>
          </p:cNvPr>
          <p:cNvSpPr/>
          <p:nvPr/>
        </p:nvSpPr>
        <p:spPr>
          <a:xfrm>
            <a:off x="143362" y="6359312"/>
            <a:ext cx="11828815" cy="206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ea typeface="Bitter" pitchFamily="34" charset="-122"/>
                <a:cs typeface="Bitter" pitchFamily="34" charset="-120"/>
              </a:rPr>
              <a:t>All features were tested successfully, confirming the system's reliability and functional integrity.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38" name="Shape 13">
            <a:extLst>
              <a:ext uri="{FF2B5EF4-FFF2-40B4-BE49-F238E27FC236}">
                <a16:creationId xmlns:a16="http://schemas.microsoft.com/office/drawing/2014/main" id="{F4FEF7D3-55FE-9310-EE1D-52400B87F4BC}"/>
              </a:ext>
            </a:extLst>
          </p:cNvPr>
          <p:cNvSpPr/>
          <p:nvPr/>
        </p:nvSpPr>
        <p:spPr>
          <a:xfrm>
            <a:off x="177644" y="5033711"/>
            <a:ext cx="11814994" cy="5083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7" name="Shape 13">
            <a:extLst>
              <a:ext uri="{FF2B5EF4-FFF2-40B4-BE49-F238E27FC236}">
                <a16:creationId xmlns:a16="http://schemas.microsoft.com/office/drawing/2014/main" id="{9BC6FFD9-21EF-0C58-E461-95A22F1ADDD0}"/>
              </a:ext>
            </a:extLst>
          </p:cNvPr>
          <p:cNvSpPr/>
          <p:nvPr/>
        </p:nvSpPr>
        <p:spPr>
          <a:xfrm>
            <a:off x="157183" y="2431627"/>
            <a:ext cx="11814994" cy="5083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71436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F6EF0-9578-230F-E578-805AFADEB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2C8A557-913D-E741-2B57-E3F9F6161AF7}"/>
              </a:ext>
            </a:extLst>
          </p:cNvPr>
          <p:cNvSpPr txBox="1"/>
          <p:nvPr/>
        </p:nvSpPr>
        <p:spPr>
          <a:xfrm>
            <a:off x="2773749" y="137661"/>
            <a:ext cx="6889898" cy="5333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Major Banking Operations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0553A-A559-AC03-0FE2-F590A2AABEF8}"/>
              </a:ext>
            </a:extLst>
          </p:cNvPr>
          <p:cNvSpPr txBox="1"/>
          <p:nvPr/>
        </p:nvSpPr>
        <p:spPr>
          <a:xfrm>
            <a:off x="538480" y="53211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4B462B2-00FA-C76B-FD98-42854321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95661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86E7C6E2-3137-5E2A-0D23-997737A74C5F}"/>
              </a:ext>
            </a:extLst>
          </p:cNvPr>
          <p:cNvSpPr/>
          <p:nvPr/>
        </p:nvSpPr>
        <p:spPr>
          <a:xfrm>
            <a:off x="0" y="0"/>
            <a:ext cx="12192000" cy="6995661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pPr>
              <a:lnSpc>
                <a:spcPts val="2850"/>
              </a:lnSpc>
            </a:pPr>
            <a:endParaRPr lang="en-US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9D56C218-F5AD-C53B-0477-B9C2CC5F69DB}"/>
              </a:ext>
            </a:extLst>
          </p:cNvPr>
          <p:cNvSpPr/>
          <p:nvPr/>
        </p:nvSpPr>
        <p:spPr>
          <a:xfrm>
            <a:off x="643319" y="1445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3CEFEB01-2B0F-7A42-E07D-9E2EACD3CC5F}"/>
              </a:ext>
            </a:extLst>
          </p:cNvPr>
          <p:cNvSpPr/>
          <p:nvPr/>
        </p:nvSpPr>
        <p:spPr>
          <a:xfrm>
            <a:off x="914400" y="2522190"/>
            <a:ext cx="10637134" cy="2697992"/>
          </a:xfrm>
          <a:prstGeom prst="roundRect">
            <a:avLst>
              <a:gd name="adj" fmla="val 16601"/>
            </a:avLst>
          </a:prstGeom>
          <a:noFill/>
          <a:ln w="28575">
            <a:solidFill>
              <a:srgbClr val="29DDDA"/>
            </a:solidFill>
            <a:prstDash val="solid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4C2A2-92D1-EB3D-EF5F-176F3255D4E5}"/>
              </a:ext>
            </a:extLst>
          </p:cNvPr>
          <p:cNvSpPr txBox="1"/>
          <p:nvPr/>
        </p:nvSpPr>
        <p:spPr>
          <a:xfrm>
            <a:off x="1323372" y="2542526"/>
            <a:ext cx="99542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5E0DF"/>
                </a:solidFill>
                <a:ea typeface="Inter" panose="020B0604020202020204" charset="0"/>
                <a:cs typeface="Inter" pitchFamily="34" charset="-120"/>
              </a:rPr>
              <a:t>This project successfully demonstrates how an </a:t>
            </a:r>
            <a:r>
              <a:rPr lang="en-US" sz="2800" b="1" dirty="0">
                <a:solidFill>
                  <a:srgbClr val="E5E0DF"/>
                </a:solidFill>
                <a:ea typeface="Inter" panose="020B0604020202020204" charset="0"/>
                <a:cs typeface="Inter" pitchFamily="34" charset="-120"/>
              </a:rPr>
              <a:t>online banking system</a:t>
            </a:r>
            <a:r>
              <a:rPr lang="en-US" sz="2800" dirty="0">
                <a:solidFill>
                  <a:srgbClr val="E5E0DF"/>
                </a:solidFill>
                <a:ea typeface="Inter" panose="020B0604020202020204" charset="0"/>
                <a:cs typeface="Inter" pitchFamily="34" charset="-120"/>
              </a:rPr>
              <a:t> can be effectively simulated in C++, </a:t>
            </a:r>
            <a:r>
              <a:rPr lang="en-US" sz="2800" dirty="0">
                <a:solidFill>
                  <a:srgbClr val="FFFF00"/>
                </a:solidFill>
                <a:ea typeface="Inter" panose="020B0604020202020204" charset="0"/>
                <a:cs typeface="Inter" pitchFamily="34" charset="-120"/>
              </a:rPr>
              <a:t>implementing OOP principles, file handling, and encryption</a:t>
            </a:r>
            <a:r>
              <a:rPr lang="en-US" sz="2800" dirty="0">
                <a:solidFill>
                  <a:srgbClr val="E5E0DF"/>
                </a:solidFill>
                <a:ea typeface="Inter" panose="020B0604020202020204" charset="0"/>
                <a:cs typeface="Inter" pitchFamily="34" charset="-120"/>
              </a:rPr>
              <a:t> to create a secure, functional prototype. The modular architecture makes it easy to expand and adapt for real-world applications, providing a solid foundation for understanding banking software development.</a:t>
            </a:r>
            <a:endParaRPr lang="en-US" sz="2800" dirty="0"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44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0031" y="1854299"/>
            <a:ext cx="10751939" cy="1714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99"/>
              </a:lnSpc>
            </a:pPr>
            <a:r>
              <a:rPr lang="en-US" sz="10791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</a:t>
            </a:r>
            <a:endParaRPr lang="en-US" sz="10791" dirty="0"/>
          </a:p>
        </p:txBody>
      </p:sp>
      <p:sp>
        <p:nvSpPr>
          <p:cNvPr id="5" name="Text 2"/>
          <p:cNvSpPr/>
          <p:nvPr/>
        </p:nvSpPr>
        <p:spPr>
          <a:xfrm>
            <a:off x="720031" y="3877369"/>
            <a:ext cx="1075193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appreciate your time and interest in the Online  Banking System. Your feedback is highly valued.</a:t>
            </a:r>
            <a:endParaRPr lang="en-US" sz="1583" dirty="0"/>
          </a:p>
        </p:txBody>
      </p:sp>
      <p:pic>
        <p:nvPicPr>
          <p:cNvPr id="7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31" y="4515147"/>
            <a:ext cx="2476004" cy="56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A583EA04-8A2B-7939-773C-80738E1EE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AFD26BB9-4CD5-1CAD-ABD3-AEFC3CFBEDB7}"/>
              </a:ext>
            </a:extLst>
          </p:cNvPr>
          <p:cNvSpPr/>
          <p:nvPr/>
        </p:nvSpPr>
        <p:spPr>
          <a:xfrm>
            <a:off x="-18216" y="-28667"/>
            <a:ext cx="12192001" cy="6886667"/>
          </a:xfrm>
          <a:prstGeom prst="rect">
            <a:avLst/>
          </a:prstGeom>
          <a:solidFill>
            <a:srgbClr val="0A081B">
              <a:alpha val="80000"/>
            </a:srgbClr>
          </a:solidFill>
          <a:ln w="28575">
            <a:solidFill>
              <a:schemeClr val="tx1"/>
            </a:solidFill>
          </a:ln>
        </p:spPr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998550-CB05-0E86-0A6E-0529126F77E9}"/>
              </a:ext>
            </a:extLst>
          </p:cNvPr>
          <p:cNvSpPr txBox="1"/>
          <p:nvPr/>
        </p:nvSpPr>
        <p:spPr>
          <a:xfrm>
            <a:off x="5000423" y="1240312"/>
            <a:ext cx="662364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Project Overview</a:t>
            </a:r>
          </a:p>
          <a:p>
            <a:r>
              <a:rPr lang="en-US" sz="2000" dirty="0">
                <a:solidFill>
                  <a:schemeClr val="bg2"/>
                </a:solidFill>
              </a:rPr>
              <a:t>This project simulates a complete Online Banking System using C++, providing a robust framework for understanding banking operations and secure data management.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sz="2400" b="1" dirty="0">
                <a:solidFill>
                  <a:schemeClr val="bg2"/>
                </a:solidFill>
              </a:rPr>
              <a:t>Core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Account creation and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Deposits and withdrawals with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Loan application and repayment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Debit and credit card issuance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Secure PIN-based authentication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All account data is stored persistently using file handling, while sensitive information is protected through PIN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FC992-F851-E597-401E-6742AC55CAA6}"/>
              </a:ext>
            </a:extLst>
          </p:cNvPr>
          <p:cNvSpPr/>
          <p:nvPr/>
        </p:nvSpPr>
        <p:spPr>
          <a:xfrm>
            <a:off x="4717785" y="831473"/>
            <a:ext cx="6680148" cy="5305167"/>
          </a:xfrm>
          <a:prstGeom prst="roundRect">
            <a:avLst/>
          </a:prstGeom>
          <a:noFill/>
          <a:ln w="19050">
            <a:solidFill>
              <a:srgbClr val="29DD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!!Circle">
            <a:extLst>
              <a:ext uri="{FF2B5EF4-FFF2-40B4-BE49-F238E27FC236}">
                <a16:creationId xmlns:a16="http://schemas.microsoft.com/office/drawing/2014/main" id="{971E0CFC-11E6-7269-9FC0-F90EB166FC0A}"/>
              </a:ext>
            </a:extLst>
          </p:cNvPr>
          <p:cNvGrpSpPr/>
          <p:nvPr/>
        </p:nvGrpSpPr>
        <p:grpSpPr>
          <a:xfrm rot="7220445">
            <a:off x="302420" y="1540956"/>
            <a:ext cx="3886200" cy="3886200"/>
            <a:chOff x="4038600" y="1485900"/>
            <a:chExt cx="4114800" cy="38862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7AAE139-F9EC-DA34-6758-FBE30CC9B9F2}"/>
                </a:ext>
              </a:extLst>
            </p:cNvPr>
            <p:cNvGrpSpPr/>
            <p:nvPr/>
          </p:nvGrpSpPr>
          <p:grpSpPr>
            <a:xfrm rot="1800000">
              <a:off x="4038600" y="1485900"/>
              <a:ext cx="4114800" cy="3886200"/>
              <a:chOff x="3352800" y="685800"/>
              <a:chExt cx="5486400" cy="5486400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C8C5751-9003-A212-A64C-53841CADF39D}"/>
                  </a:ext>
                </a:extLst>
              </p:cNvPr>
              <p:cNvSpPr/>
              <p:nvPr/>
            </p:nvSpPr>
            <p:spPr>
              <a:xfrm>
                <a:off x="8430951" y="1994419"/>
                <a:ext cx="53949" cy="88801"/>
              </a:xfrm>
              <a:custGeom>
                <a:avLst/>
                <a:gdLst>
                  <a:gd name="connsiteX0" fmla="*/ 0 w 53949"/>
                  <a:gd name="connsiteY0" fmla="*/ 0 h 88801"/>
                  <a:gd name="connsiteX1" fmla="*/ 40731 w 53949"/>
                  <a:gd name="connsiteY1" fmla="*/ 62982 h 88801"/>
                  <a:gd name="connsiteX2" fmla="*/ 53949 w 53949"/>
                  <a:gd name="connsiteY2" fmla="*/ 88801 h 88801"/>
                  <a:gd name="connsiteX3" fmla="*/ 0 w 53949"/>
                  <a:gd name="connsiteY3" fmla="*/ 0 h 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49" h="88801">
                    <a:moveTo>
                      <a:pt x="0" y="0"/>
                    </a:moveTo>
                    <a:lnTo>
                      <a:pt x="40731" y="62982"/>
                    </a:lnTo>
                    <a:lnTo>
                      <a:pt x="53949" y="888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3EDB99C-7863-381A-FA91-1FC4BA7D5B3B}"/>
                  </a:ext>
                </a:extLst>
              </p:cNvPr>
              <p:cNvSpPr/>
              <p:nvPr/>
            </p:nvSpPr>
            <p:spPr>
              <a:xfrm>
                <a:off x="3707108" y="1994443"/>
                <a:ext cx="53926" cy="88766"/>
              </a:xfrm>
              <a:custGeom>
                <a:avLst/>
                <a:gdLst>
                  <a:gd name="connsiteX0" fmla="*/ 53926 w 53926"/>
                  <a:gd name="connsiteY0" fmla="*/ 0 h 88766"/>
                  <a:gd name="connsiteX1" fmla="*/ 0 w 53926"/>
                  <a:gd name="connsiteY1" fmla="*/ 88766 h 88766"/>
                  <a:gd name="connsiteX2" fmla="*/ 13212 w 53926"/>
                  <a:gd name="connsiteY2" fmla="*/ 62957 h 88766"/>
                  <a:gd name="connsiteX3" fmla="*/ 53926 w 53926"/>
                  <a:gd name="connsiteY3" fmla="*/ 0 h 88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26" h="88766">
                    <a:moveTo>
                      <a:pt x="53926" y="0"/>
                    </a:moveTo>
                    <a:lnTo>
                      <a:pt x="0" y="88766"/>
                    </a:lnTo>
                    <a:lnTo>
                      <a:pt x="13212" y="62957"/>
                    </a:lnTo>
                    <a:lnTo>
                      <a:pt x="5392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89BF4FB-8E2C-7364-9E6F-A9E040F0EFE5}"/>
                  </a:ext>
                </a:extLst>
              </p:cNvPr>
              <p:cNvSpPr/>
              <p:nvPr/>
            </p:nvSpPr>
            <p:spPr>
              <a:xfrm>
                <a:off x="6091188" y="2592681"/>
                <a:ext cx="9624" cy="195345"/>
              </a:xfrm>
              <a:custGeom>
                <a:avLst/>
                <a:gdLst>
                  <a:gd name="connsiteX0" fmla="*/ 4813 w 9624"/>
                  <a:gd name="connsiteY0" fmla="*/ 0 h 195345"/>
                  <a:gd name="connsiteX1" fmla="*/ 6448 w 9624"/>
                  <a:gd name="connsiteY1" fmla="*/ 13739 h 195345"/>
                  <a:gd name="connsiteX2" fmla="*/ 9195 w 9624"/>
                  <a:gd name="connsiteY2" fmla="*/ 136768 h 195345"/>
                  <a:gd name="connsiteX3" fmla="*/ 4813 w 9624"/>
                  <a:gd name="connsiteY3" fmla="*/ 195345 h 195345"/>
                  <a:gd name="connsiteX4" fmla="*/ 430 w 9624"/>
                  <a:gd name="connsiteY4" fmla="*/ 136768 h 195345"/>
                  <a:gd name="connsiteX5" fmla="*/ 3177 w 9624"/>
                  <a:gd name="connsiteY5" fmla="*/ 13739 h 195345"/>
                  <a:gd name="connsiteX6" fmla="*/ 4813 w 9624"/>
                  <a:gd name="connsiteY6" fmla="*/ 0 h 195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4" h="195345">
                    <a:moveTo>
                      <a:pt x="4813" y="0"/>
                    </a:moveTo>
                    <a:lnTo>
                      <a:pt x="6448" y="13739"/>
                    </a:lnTo>
                    <a:cubicBezTo>
                      <a:pt x="9335" y="54586"/>
                      <a:pt x="10264" y="95644"/>
                      <a:pt x="9195" y="136768"/>
                    </a:cubicBezTo>
                    <a:lnTo>
                      <a:pt x="4813" y="195345"/>
                    </a:lnTo>
                    <a:lnTo>
                      <a:pt x="430" y="136768"/>
                    </a:lnTo>
                    <a:cubicBezTo>
                      <a:pt x="-638" y="95644"/>
                      <a:pt x="291" y="54586"/>
                      <a:pt x="3177" y="13739"/>
                    </a:cubicBezTo>
                    <a:lnTo>
                      <a:pt x="4813" y="0"/>
                    </a:lnTo>
                    <a:close/>
                  </a:path>
                </a:pathLst>
              </a:custGeom>
              <a:solidFill>
                <a:srgbClr val="6AC4E6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D809F2A-7031-67B1-55C3-C7A3A02F9A4C}"/>
                  </a:ext>
                </a:extLst>
              </p:cNvPr>
              <p:cNvSpPr/>
              <p:nvPr/>
            </p:nvSpPr>
            <p:spPr>
              <a:xfrm>
                <a:off x="5371727" y="3749486"/>
                <a:ext cx="169177" cy="97674"/>
              </a:xfrm>
              <a:custGeom>
                <a:avLst/>
                <a:gdLst>
                  <a:gd name="connsiteX0" fmla="*/ 169177 w 169177"/>
                  <a:gd name="connsiteY0" fmla="*/ 0 h 97674"/>
                  <a:gd name="connsiteX1" fmla="*/ 120636 w 169177"/>
                  <a:gd name="connsiteY1" fmla="*/ 33086 h 97674"/>
                  <a:gd name="connsiteX2" fmla="*/ 12716 w 169177"/>
                  <a:gd name="connsiteY2" fmla="*/ 92221 h 97674"/>
                  <a:gd name="connsiteX3" fmla="*/ 0 w 169177"/>
                  <a:gd name="connsiteY3" fmla="*/ 97674 h 97674"/>
                  <a:gd name="connsiteX4" fmla="*/ 11081 w 169177"/>
                  <a:gd name="connsiteY4" fmla="*/ 89388 h 97674"/>
                  <a:gd name="connsiteX5" fmla="*/ 116253 w 169177"/>
                  <a:gd name="connsiteY5" fmla="*/ 25495 h 97674"/>
                  <a:gd name="connsiteX6" fmla="*/ 169177 w 169177"/>
                  <a:gd name="connsiteY6" fmla="*/ 0 h 9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177" h="97674">
                    <a:moveTo>
                      <a:pt x="169177" y="0"/>
                    </a:moveTo>
                    <a:lnTo>
                      <a:pt x="120636" y="33086"/>
                    </a:lnTo>
                    <a:cubicBezTo>
                      <a:pt x="85556" y="54573"/>
                      <a:pt x="49534" y="74298"/>
                      <a:pt x="12716" y="92221"/>
                    </a:cubicBezTo>
                    <a:lnTo>
                      <a:pt x="0" y="97674"/>
                    </a:lnTo>
                    <a:lnTo>
                      <a:pt x="11081" y="89388"/>
                    </a:lnTo>
                    <a:cubicBezTo>
                      <a:pt x="45012" y="66465"/>
                      <a:pt x="80105" y="45132"/>
                      <a:pt x="116253" y="25495"/>
                    </a:cubicBezTo>
                    <a:lnTo>
                      <a:pt x="169177" y="0"/>
                    </a:lnTo>
                    <a:close/>
                  </a:path>
                </a:pathLst>
              </a:custGeom>
              <a:solidFill>
                <a:srgbClr val="6AC4E6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262FAE1-E413-20FC-B57A-371C3DA70DBE}"/>
                  </a:ext>
                </a:extLst>
              </p:cNvPr>
              <p:cNvSpPr/>
              <p:nvPr/>
            </p:nvSpPr>
            <p:spPr>
              <a:xfrm>
                <a:off x="6651101" y="3749487"/>
                <a:ext cx="169173" cy="97672"/>
              </a:xfrm>
              <a:custGeom>
                <a:avLst/>
                <a:gdLst>
                  <a:gd name="connsiteX0" fmla="*/ 0 w 169173"/>
                  <a:gd name="connsiteY0" fmla="*/ 0 h 97672"/>
                  <a:gd name="connsiteX1" fmla="*/ 52921 w 169173"/>
                  <a:gd name="connsiteY1" fmla="*/ 25494 h 97672"/>
                  <a:gd name="connsiteX2" fmla="*/ 158093 w 169173"/>
                  <a:gd name="connsiteY2" fmla="*/ 89387 h 97672"/>
                  <a:gd name="connsiteX3" fmla="*/ 169173 w 169173"/>
                  <a:gd name="connsiteY3" fmla="*/ 97672 h 97672"/>
                  <a:gd name="connsiteX4" fmla="*/ 156459 w 169173"/>
                  <a:gd name="connsiteY4" fmla="*/ 92220 h 97672"/>
                  <a:gd name="connsiteX5" fmla="*/ 48539 w 169173"/>
                  <a:gd name="connsiteY5" fmla="*/ 33085 h 97672"/>
                  <a:gd name="connsiteX6" fmla="*/ 0 w 169173"/>
                  <a:gd name="connsiteY6" fmla="*/ 0 h 9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173" h="97672">
                    <a:moveTo>
                      <a:pt x="0" y="0"/>
                    </a:moveTo>
                    <a:lnTo>
                      <a:pt x="52921" y="25494"/>
                    </a:lnTo>
                    <a:cubicBezTo>
                      <a:pt x="89070" y="45131"/>
                      <a:pt x="124163" y="66464"/>
                      <a:pt x="158093" y="89387"/>
                    </a:cubicBezTo>
                    <a:lnTo>
                      <a:pt x="169173" y="97672"/>
                    </a:lnTo>
                    <a:lnTo>
                      <a:pt x="156459" y="92220"/>
                    </a:lnTo>
                    <a:cubicBezTo>
                      <a:pt x="119641" y="74297"/>
                      <a:pt x="83619" y="54572"/>
                      <a:pt x="48539" y="330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AC4E6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AE0DC59-7DD8-F807-258D-94C481A0CDD1}"/>
                  </a:ext>
                </a:extLst>
              </p:cNvPr>
              <p:cNvGrpSpPr/>
              <p:nvPr/>
            </p:nvGrpSpPr>
            <p:grpSpPr>
              <a:xfrm>
                <a:off x="3549211" y="685800"/>
                <a:ext cx="4881739" cy="3285195"/>
                <a:chOff x="3549211" y="685800"/>
                <a:chExt cx="4881739" cy="3285195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A539A0DA-7962-C26E-46C4-9DA3A416578A}"/>
                    </a:ext>
                  </a:extLst>
                </p:cNvPr>
                <p:cNvSpPr/>
                <p:nvPr/>
              </p:nvSpPr>
              <p:spPr>
                <a:xfrm>
                  <a:off x="3549211" y="685800"/>
                  <a:ext cx="4881739" cy="3285195"/>
                </a:xfrm>
                <a:custGeom>
                  <a:avLst/>
                  <a:gdLst>
                    <a:gd name="connsiteX0" fmla="*/ 251202 w 4881739"/>
                    <a:gd name="connsiteY0" fmla="*/ 1250406 h 3285195"/>
                    <a:gd name="connsiteX1" fmla="*/ 242023 w 4881739"/>
                    <a:gd name="connsiteY1" fmla="*/ 1261945 h 3285195"/>
                    <a:gd name="connsiteX2" fmla="*/ 250775 w 4881739"/>
                    <a:gd name="connsiteY2" fmla="*/ 1251288 h 3285195"/>
                    <a:gd name="connsiteX3" fmla="*/ 2546789 w 4881739"/>
                    <a:gd name="connsiteY3" fmla="*/ 0 h 3285195"/>
                    <a:gd name="connsiteX4" fmla="*/ 4821494 w 4881739"/>
                    <a:gd name="connsiteY4" fmla="*/ 1209451 h 3285195"/>
                    <a:gd name="connsiteX5" fmla="*/ 4881739 w 4881739"/>
                    <a:gd name="connsiteY5" fmla="*/ 1308618 h 3285195"/>
                    <a:gd name="connsiteX6" fmla="*/ 4851556 w 4881739"/>
                    <a:gd name="connsiteY6" fmla="*/ 1261945 h 3285195"/>
                    <a:gd name="connsiteX7" fmla="*/ 3179984 w 4881739"/>
                    <a:gd name="connsiteY7" fmla="*/ 904702 h 3285195"/>
                    <a:gd name="connsiteX8" fmla="*/ 2559648 w 4881739"/>
                    <a:gd name="connsiteY8" fmla="*/ 1798860 h 3285195"/>
                    <a:gd name="connsiteX9" fmla="*/ 2546790 w 4881739"/>
                    <a:gd name="connsiteY9" fmla="*/ 1906880 h 3285195"/>
                    <a:gd name="connsiteX10" fmla="*/ 2545154 w 4881739"/>
                    <a:gd name="connsiteY10" fmla="*/ 1920619 h 3285195"/>
                    <a:gd name="connsiteX11" fmla="*/ 2542407 w 4881739"/>
                    <a:gd name="connsiteY11" fmla="*/ 2043648 h 3285195"/>
                    <a:gd name="connsiteX12" fmla="*/ 2546790 w 4881739"/>
                    <a:gd name="connsiteY12" fmla="*/ 2102225 h 3285195"/>
                    <a:gd name="connsiteX13" fmla="*/ 2541938 w 4881739"/>
                    <a:gd name="connsiteY13" fmla="*/ 2167071 h 3285195"/>
                    <a:gd name="connsiteX14" fmla="*/ 2380492 w 4881739"/>
                    <a:gd name="connsiteY14" fmla="*/ 2647188 h 3285195"/>
                    <a:gd name="connsiteX15" fmla="*/ 2045422 w 4881739"/>
                    <a:gd name="connsiteY15" fmla="*/ 3027063 h 3285195"/>
                    <a:gd name="connsiteX16" fmla="*/ 1991692 w 4881739"/>
                    <a:gd name="connsiteY16" fmla="*/ 3063686 h 3285195"/>
                    <a:gd name="connsiteX17" fmla="*/ 1938768 w 4881739"/>
                    <a:gd name="connsiteY17" fmla="*/ 3089181 h 3285195"/>
                    <a:gd name="connsiteX18" fmla="*/ 1833596 w 4881739"/>
                    <a:gd name="connsiteY18" fmla="*/ 3153074 h 3285195"/>
                    <a:gd name="connsiteX19" fmla="*/ 1822515 w 4881739"/>
                    <a:gd name="connsiteY19" fmla="*/ 3161360 h 3285195"/>
                    <a:gd name="connsiteX20" fmla="*/ 1722538 w 4881739"/>
                    <a:gd name="connsiteY20" fmla="*/ 3204234 h 3285195"/>
                    <a:gd name="connsiteX21" fmla="*/ 638006 w 4881739"/>
                    <a:gd name="connsiteY21" fmla="*/ 3114086 h 3285195"/>
                    <a:gd name="connsiteX22" fmla="*/ 111602 w 4881739"/>
                    <a:gd name="connsiteY22" fmla="*/ 1487841 h 3285195"/>
                    <a:gd name="connsiteX23" fmla="*/ 157897 w 4881739"/>
                    <a:gd name="connsiteY23" fmla="*/ 1397409 h 3285195"/>
                    <a:gd name="connsiteX24" fmla="*/ 211823 w 4881739"/>
                    <a:gd name="connsiteY24" fmla="*/ 1308643 h 3285195"/>
                    <a:gd name="connsiteX25" fmla="*/ 272084 w 4881739"/>
                    <a:gd name="connsiteY25" fmla="*/ 1209451 h 3285195"/>
                    <a:gd name="connsiteX26" fmla="*/ 2546789 w 4881739"/>
                    <a:gd name="connsiteY26" fmla="*/ 0 h 328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881739" h="3285195">
                      <a:moveTo>
                        <a:pt x="251202" y="1250406"/>
                      </a:moveTo>
                      <a:lnTo>
                        <a:pt x="242023" y="1261945"/>
                      </a:lnTo>
                      <a:lnTo>
                        <a:pt x="250775" y="1251288"/>
                      </a:lnTo>
                      <a:close/>
                      <a:moveTo>
                        <a:pt x="2546789" y="0"/>
                      </a:moveTo>
                      <a:cubicBezTo>
                        <a:pt x="3493682" y="0"/>
                        <a:pt x="4328521" y="479755"/>
                        <a:pt x="4821494" y="1209451"/>
                      </a:cubicBezTo>
                      <a:lnTo>
                        <a:pt x="4881739" y="1308618"/>
                      </a:lnTo>
                      <a:lnTo>
                        <a:pt x="4851556" y="1261945"/>
                      </a:lnTo>
                      <a:cubicBezTo>
                        <a:pt x="4473373" y="737559"/>
                        <a:pt x="3751958" y="574473"/>
                        <a:pt x="3179984" y="904702"/>
                      </a:cubicBezTo>
                      <a:cubicBezTo>
                        <a:pt x="2836801" y="1102839"/>
                        <a:pt x="2620517" y="1436365"/>
                        <a:pt x="2559648" y="1798860"/>
                      </a:cubicBezTo>
                      <a:lnTo>
                        <a:pt x="2546790" y="1906880"/>
                      </a:lnTo>
                      <a:lnTo>
                        <a:pt x="2545154" y="1920619"/>
                      </a:lnTo>
                      <a:cubicBezTo>
                        <a:pt x="2542268" y="1961466"/>
                        <a:pt x="2541339" y="2002524"/>
                        <a:pt x="2542407" y="2043648"/>
                      </a:cubicBezTo>
                      <a:lnTo>
                        <a:pt x="2546790" y="2102225"/>
                      </a:lnTo>
                      <a:lnTo>
                        <a:pt x="2541938" y="2167071"/>
                      </a:lnTo>
                      <a:cubicBezTo>
                        <a:pt x="2521534" y="2331509"/>
                        <a:pt x="2468553" y="2494662"/>
                        <a:pt x="2380492" y="2647188"/>
                      </a:cubicBezTo>
                      <a:cubicBezTo>
                        <a:pt x="2292431" y="2799714"/>
                        <a:pt x="2177627" y="2927174"/>
                        <a:pt x="2045422" y="3027063"/>
                      </a:cubicBezTo>
                      <a:lnTo>
                        <a:pt x="1991692" y="3063686"/>
                      </a:lnTo>
                      <a:lnTo>
                        <a:pt x="1938768" y="3089181"/>
                      </a:lnTo>
                      <a:cubicBezTo>
                        <a:pt x="1902620" y="3108818"/>
                        <a:pt x="1867527" y="3130151"/>
                        <a:pt x="1833596" y="3153074"/>
                      </a:cubicBezTo>
                      <a:lnTo>
                        <a:pt x="1822515" y="3161360"/>
                      </a:lnTo>
                      <a:lnTo>
                        <a:pt x="1722538" y="3204234"/>
                      </a:lnTo>
                      <a:cubicBezTo>
                        <a:pt x="1378174" y="3332768"/>
                        <a:pt x="981190" y="3312223"/>
                        <a:pt x="638006" y="3114086"/>
                      </a:cubicBezTo>
                      <a:cubicBezTo>
                        <a:pt x="66033" y="2783857"/>
                        <a:pt x="-153439" y="2077551"/>
                        <a:pt x="111602" y="1487841"/>
                      </a:cubicBezTo>
                      <a:lnTo>
                        <a:pt x="157897" y="1397409"/>
                      </a:lnTo>
                      <a:lnTo>
                        <a:pt x="211823" y="1308643"/>
                      </a:lnTo>
                      <a:lnTo>
                        <a:pt x="272084" y="1209451"/>
                      </a:lnTo>
                      <a:cubicBezTo>
                        <a:pt x="765057" y="479755"/>
                        <a:pt x="1599897" y="0"/>
                        <a:pt x="254678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outerShdw blurRad="317500" dist="152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77816C7-EF3A-C2AB-90BC-509598AF26F7}"/>
                    </a:ext>
                  </a:extLst>
                </p:cNvPr>
                <p:cNvSpPr/>
                <p:nvPr/>
              </p:nvSpPr>
              <p:spPr>
                <a:xfrm>
                  <a:off x="3549211" y="685800"/>
                  <a:ext cx="4881739" cy="3285195"/>
                </a:xfrm>
                <a:custGeom>
                  <a:avLst/>
                  <a:gdLst>
                    <a:gd name="connsiteX0" fmla="*/ 251202 w 4881739"/>
                    <a:gd name="connsiteY0" fmla="*/ 1250406 h 3285195"/>
                    <a:gd name="connsiteX1" fmla="*/ 242023 w 4881739"/>
                    <a:gd name="connsiteY1" fmla="*/ 1261945 h 3285195"/>
                    <a:gd name="connsiteX2" fmla="*/ 250775 w 4881739"/>
                    <a:gd name="connsiteY2" fmla="*/ 1251288 h 3285195"/>
                    <a:gd name="connsiteX3" fmla="*/ 2546789 w 4881739"/>
                    <a:gd name="connsiteY3" fmla="*/ 0 h 3285195"/>
                    <a:gd name="connsiteX4" fmla="*/ 4821494 w 4881739"/>
                    <a:gd name="connsiteY4" fmla="*/ 1209451 h 3285195"/>
                    <a:gd name="connsiteX5" fmla="*/ 4881739 w 4881739"/>
                    <a:gd name="connsiteY5" fmla="*/ 1308618 h 3285195"/>
                    <a:gd name="connsiteX6" fmla="*/ 4851556 w 4881739"/>
                    <a:gd name="connsiteY6" fmla="*/ 1261945 h 3285195"/>
                    <a:gd name="connsiteX7" fmla="*/ 3179984 w 4881739"/>
                    <a:gd name="connsiteY7" fmla="*/ 904702 h 3285195"/>
                    <a:gd name="connsiteX8" fmla="*/ 2559648 w 4881739"/>
                    <a:gd name="connsiteY8" fmla="*/ 1798860 h 3285195"/>
                    <a:gd name="connsiteX9" fmla="*/ 2546790 w 4881739"/>
                    <a:gd name="connsiteY9" fmla="*/ 1906880 h 3285195"/>
                    <a:gd name="connsiteX10" fmla="*/ 2545154 w 4881739"/>
                    <a:gd name="connsiteY10" fmla="*/ 1920619 h 3285195"/>
                    <a:gd name="connsiteX11" fmla="*/ 2542407 w 4881739"/>
                    <a:gd name="connsiteY11" fmla="*/ 2043648 h 3285195"/>
                    <a:gd name="connsiteX12" fmla="*/ 2546790 w 4881739"/>
                    <a:gd name="connsiteY12" fmla="*/ 2102225 h 3285195"/>
                    <a:gd name="connsiteX13" fmla="*/ 2541938 w 4881739"/>
                    <a:gd name="connsiteY13" fmla="*/ 2167071 h 3285195"/>
                    <a:gd name="connsiteX14" fmla="*/ 2380492 w 4881739"/>
                    <a:gd name="connsiteY14" fmla="*/ 2647188 h 3285195"/>
                    <a:gd name="connsiteX15" fmla="*/ 2045422 w 4881739"/>
                    <a:gd name="connsiteY15" fmla="*/ 3027063 h 3285195"/>
                    <a:gd name="connsiteX16" fmla="*/ 1991692 w 4881739"/>
                    <a:gd name="connsiteY16" fmla="*/ 3063686 h 3285195"/>
                    <a:gd name="connsiteX17" fmla="*/ 1938768 w 4881739"/>
                    <a:gd name="connsiteY17" fmla="*/ 3089181 h 3285195"/>
                    <a:gd name="connsiteX18" fmla="*/ 1833596 w 4881739"/>
                    <a:gd name="connsiteY18" fmla="*/ 3153074 h 3285195"/>
                    <a:gd name="connsiteX19" fmla="*/ 1822515 w 4881739"/>
                    <a:gd name="connsiteY19" fmla="*/ 3161360 h 3285195"/>
                    <a:gd name="connsiteX20" fmla="*/ 1722538 w 4881739"/>
                    <a:gd name="connsiteY20" fmla="*/ 3204234 h 3285195"/>
                    <a:gd name="connsiteX21" fmla="*/ 638006 w 4881739"/>
                    <a:gd name="connsiteY21" fmla="*/ 3114086 h 3285195"/>
                    <a:gd name="connsiteX22" fmla="*/ 111602 w 4881739"/>
                    <a:gd name="connsiteY22" fmla="*/ 1487841 h 3285195"/>
                    <a:gd name="connsiteX23" fmla="*/ 157897 w 4881739"/>
                    <a:gd name="connsiteY23" fmla="*/ 1397409 h 3285195"/>
                    <a:gd name="connsiteX24" fmla="*/ 211823 w 4881739"/>
                    <a:gd name="connsiteY24" fmla="*/ 1308643 h 3285195"/>
                    <a:gd name="connsiteX25" fmla="*/ 272084 w 4881739"/>
                    <a:gd name="connsiteY25" fmla="*/ 1209451 h 3285195"/>
                    <a:gd name="connsiteX26" fmla="*/ 2546789 w 4881739"/>
                    <a:gd name="connsiteY26" fmla="*/ 0 h 328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881739" h="3285195">
                      <a:moveTo>
                        <a:pt x="251202" y="1250406"/>
                      </a:moveTo>
                      <a:lnTo>
                        <a:pt x="242023" y="1261945"/>
                      </a:lnTo>
                      <a:lnTo>
                        <a:pt x="250775" y="1251288"/>
                      </a:lnTo>
                      <a:close/>
                      <a:moveTo>
                        <a:pt x="2546789" y="0"/>
                      </a:moveTo>
                      <a:cubicBezTo>
                        <a:pt x="3493682" y="0"/>
                        <a:pt x="4328521" y="479755"/>
                        <a:pt x="4821494" y="1209451"/>
                      </a:cubicBezTo>
                      <a:lnTo>
                        <a:pt x="4881739" y="1308618"/>
                      </a:lnTo>
                      <a:lnTo>
                        <a:pt x="4851556" y="1261945"/>
                      </a:lnTo>
                      <a:cubicBezTo>
                        <a:pt x="4473373" y="737559"/>
                        <a:pt x="3751958" y="574473"/>
                        <a:pt x="3179984" y="904702"/>
                      </a:cubicBezTo>
                      <a:cubicBezTo>
                        <a:pt x="2836801" y="1102839"/>
                        <a:pt x="2620517" y="1436365"/>
                        <a:pt x="2559648" y="1798860"/>
                      </a:cubicBezTo>
                      <a:lnTo>
                        <a:pt x="2546790" y="1906880"/>
                      </a:lnTo>
                      <a:lnTo>
                        <a:pt x="2545154" y="1920619"/>
                      </a:lnTo>
                      <a:cubicBezTo>
                        <a:pt x="2542268" y="1961466"/>
                        <a:pt x="2541339" y="2002524"/>
                        <a:pt x="2542407" y="2043648"/>
                      </a:cubicBezTo>
                      <a:lnTo>
                        <a:pt x="2546790" y="2102225"/>
                      </a:lnTo>
                      <a:lnTo>
                        <a:pt x="2541938" y="2167071"/>
                      </a:lnTo>
                      <a:cubicBezTo>
                        <a:pt x="2521534" y="2331509"/>
                        <a:pt x="2468553" y="2494662"/>
                        <a:pt x="2380492" y="2647188"/>
                      </a:cubicBezTo>
                      <a:cubicBezTo>
                        <a:pt x="2292431" y="2799714"/>
                        <a:pt x="2177627" y="2927174"/>
                        <a:pt x="2045422" y="3027063"/>
                      </a:cubicBezTo>
                      <a:lnTo>
                        <a:pt x="1991692" y="3063686"/>
                      </a:lnTo>
                      <a:lnTo>
                        <a:pt x="1938768" y="3089181"/>
                      </a:lnTo>
                      <a:cubicBezTo>
                        <a:pt x="1902620" y="3108818"/>
                        <a:pt x="1867527" y="3130151"/>
                        <a:pt x="1833596" y="3153074"/>
                      </a:cubicBezTo>
                      <a:lnTo>
                        <a:pt x="1822515" y="3161360"/>
                      </a:lnTo>
                      <a:lnTo>
                        <a:pt x="1722538" y="3204234"/>
                      </a:lnTo>
                      <a:cubicBezTo>
                        <a:pt x="1378174" y="3332768"/>
                        <a:pt x="981190" y="3312223"/>
                        <a:pt x="638006" y="3114086"/>
                      </a:cubicBezTo>
                      <a:cubicBezTo>
                        <a:pt x="66033" y="2783857"/>
                        <a:pt x="-153439" y="2077551"/>
                        <a:pt x="111602" y="1487841"/>
                      </a:cubicBezTo>
                      <a:lnTo>
                        <a:pt x="157897" y="1397409"/>
                      </a:lnTo>
                      <a:lnTo>
                        <a:pt x="211823" y="1308643"/>
                      </a:lnTo>
                      <a:lnTo>
                        <a:pt x="272084" y="1209451"/>
                      </a:lnTo>
                      <a:cubicBezTo>
                        <a:pt x="765057" y="479755"/>
                        <a:pt x="1599897" y="0"/>
                        <a:pt x="254678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innerShdw blurRad="762000">
                    <a:srgbClr val="00B0F0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3714030-4D39-112A-F7F0-950B8D7552C9}"/>
                  </a:ext>
                </a:extLst>
              </p:cNvPr>
              <p:cNvGrpSpPr/>
              <p:nvPr/>
            </p:nvGrpSpPr>
            <p:grpSpPr>
              <a:xfrm>
                <a:off x="6096002" y="1419393"/>
                <a:ext cx="2743198" cy="4746222"/>
                <a:chOff x="6096002" y="1419393"/>
                <a:chExt cx="2743198" cy="4746222"/>
              </a:xfrm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21F5EF33-0858-E744-D7C0-665BBE9A21BB}"/>
                    </a:ext>
                  </a:extLst>
                </p:cNvPr>
                <p:cNvSpPr/>
                <p:nvPr/>
              </p:nvSpPr>
              <p:spPr>
                <a:xfrm>
                  <a:off x="6096002" y="1419393"/>
                  <a:ext cx="2743198" cy="4746222"/>
                </a:xfrm>
                <a:custGeom>
                  <a:avLst/>
                  <a:gdLst>
                    <a:gd name="connsiteX0" fmla="*/ 1236734 w 2743198"/>
                    <a:gd name="connsiteY0" fmla="*/ 429 h 4746222"/>
                    <a:gd name="connsiteX1" fmla="*/ 2304766 w 2743198"/>
                    <a:gd name="connsiteY1" fmla="*/ 528352 h 4746222"/>
                    <a:gd name="connsiteX2" fmla="*/ 2334949 w 2743198"/>
                    <a:gd name="connsiteY2" fmla="*/ 575025 h 4746222"/>
                    <a:gd name="connsiteX3" fmla="*/ 2388898 w 2743198"/>
                    <a:gd name="connsiteY3" fmla="*/ 663826 h 4746222"/>
                    <a:gd name="connsiteX4" fmla="*/ 2388903 w 2743198"/>
                    <a:gd name="connsiteY4" fmla="*/ 663837 h 4746222"/>
                    <a:gd name="connsiteX5" fmla="*/ 2412109 w 2743198"/>
                    <a:gd name="connsiteY5" fmla="*/ 702035 h 4746222"/>
                    <a:gd name="connsiteX6" fmla="*/ 2743198 w 2743198"/>
                    <a:gd name="connsiteY6" fmla="*/ 2009607 h 4746222"/>
                    <a:gd name="connsiteX7" fmla="*/ 280475 w 2743198"/>
                    <a:gd name="connsiteY7" fmla="*/ 4738644 h 4746222"/>
                    <a:gd name="connsiteX8" fmla="*/ 130420 w 2743198"/>
                    <a:gd name="connsiteY8" fmla="*/ 4746222 h 4746222"/>
                    <a:gd name="connsiteX9" fmla="*/ 257074 w 2743198"/>
                    <a:gd name="connsiteY9" fmla="*/ 4726892 h 4746222"/>
                    <a:gd name="connsiteX10" fmla="*/ 1275586 w 2743198"/>
                    <a:gd name="connsiteY10" fmla="*/ 3477219 h 4746222"/>
                    <a:gd name="connsiteX11" fmla="*/ 811391 w 2743198"/>
                    <a:gd name="connsiteY11" fmla="*/ 2492913 h 4746222"/>
                    <a:gd name="connsiteX12" fmla="*/ 724271 w 2743198"/>
                    <a:gd name="connsiteY12" fmla="*/ 2427766 h 4746222"/>
                    <a:gd name="connsiteX13" fmla="*/ 787601 w 2743198"/>
                    <a:gd name="connsiteY13" fmla="*/ 2454925 h 4746222"/>
                    <a:gd name="connsiteX14" fmla="*/ 787601 w 2743198"/>
                    <a:gd name="connsiteY14" fmla="*/ 2454924 h 4746222"/>
                    <a:gd name="connsiteX15" fmla="*/ 724272 w 2743198"/>
                    <a:gd name="connsiteY15" fmla="*/ 2427766 h 4746222"/>
                    <a:gd name="connsiteX16" fmla="*/ 713192 w 2743198"/>
                    <a:gd name="connsiteY16" fmla="*/ 2419481 h 4746222"/>
                    <a:gd name="connsiteX17" fmla="*/ 608020 w 2743198"/>
                    <a:gd name="connsiteY17" fmla="*/ 2355588 h 4746222"/>
                    <a:gd name="connsiteX18" fmla="*/ 555099 w 2743198"/>
                    <a:gd name="connsiteY18" fmla="*/ 2330094 h 4746222"/>
                    <a:gd name="connsiteX19" fmla="*/ 501367 w 2743198"/>
                    <a:gd name="connsiteY19" fmla="*/ 2293470 h 4746222"/>
                    <a:gd name="connsiteX20" fmla="*/ 166297 w 2743198"/>
                    <a:gd name="connsiteY20" fmla="*/ 1913595 h 4746222"/>
                    <a:gd name="connsiteX21" fmla="*/ 4851 w 2743198"/>
                    <a:gd name="connsiteY21" fmla="*/ 1433478 h 4746222"/>
                    <a:gd name="connsiteX22" fmla="*/ 0 w 2743198"/>
                    <a:gd name="connsiteY22" fmla="*/ 1368632 h 4746222"/>
                    <a:gd name="connsiteX23" fmla="*/ 4382 w 2743198"/>
                    <a:gd name="connsiteY23" fmla="*/ 1310055 h 4746222"/>
                    <a:gd name="connsiteX24" fmla="*/ 1635 w 2743198"/>
                    <a:gd name="connsiteY24" fmla="*/ 1187026 h 4746222"/>
                    <a:gd name="connsiteX25" fmla="*/ 0 w 2743198"/>
                    <a:gd name="connsiteY25" fmla="*/ 1173287 h 4746222"/>
                    <a:gd name="connsiteX26" fmla="*/ 12858 w 2743198"/>
                    <a:gd name="connsiteY26" fmla="*/ 1065267 h 4746222"/>
                    <a:gd name="connsiteX27" fmla="*/ 633194 w 2743198"/>
                    <a:gd name="connsiteY27" fmla="*/ 171109 h 4746222"/>
                    <a:gd name="connsiteX28" fmla="*/ 1236734 w 2743198"/>
                    <a:gd name="connsiteY28" fmla="*/ 429 h 4746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743198" h="4746222">
                      <a:moveTo>
                        <a:pt x="1236734" y="429"/>
                      </a:moveTo>
                      <a:cubicBezTo>
                        <a:pt x="1647974" y="-10252"/>
                        <a:pt x="2052644" y="178761"/>
                        <a:pt x="2304766" y="528352"/>
                      </a:cubicBezTo>
                      <a:lnTo>
                        <a:pt x="2334949" y="575025"/>
                      </a:lnTo>
                      <a:lnTo>
                        <a:pt x="2388898" y="663826"/>
                      </a:lnTo>
                      <a:lnTo>
                        <a:pt x="2388903" y="663837"/>
                      </a:lnTo>
                      <a:lnTo>
                        <a:pt x="2412109" y="702035"/>
                      </a:lnTo>
                      <a:cubicBezTo>
                        <a:pt x="2623259" y="1090728"/>
                        <a:pt x="2743198" y="1536161"/>
                        <a:pt x="2743198" y="2009607"/>
                      </a:cubicBezTo>
                      <a:cubicBezTo>
                        <a:pt x="2743198" y="3429946"/>
                        <a:pt x="1663750" y="4598165"/>
                        <a:pt x="280475" y="4738644"/>
                      </a:cubicBezTo>
                      <a:lnTo>
                        <a:pt x="130420" y="4746222"/>
                      </a:lnTo>
                      <a:lnTo>
                        <a:pt x="257074" y="4726892"/>
                      </a:lnTo>
                      <a:cubicBezTo>
                        <a:pt x="838338" y="4607948"/>
                        <a:pt x="1275586" y="4093646"/>
                        <a:pt x="1275586" y="3477219"/>
                      </a:cubicBezTo>
                      <a:cubicBezTo>
                        <a:pt x="1275586" y="3080945"/>
                        <a:pt x="1094887" y="2726875"/>
                        <a:pt x="811391" y="2492913"/>
                      </a:cubicBezTo>
                      <a:lnTo>
                        <a:pt x="724271" y="2427766"/>
                      </a:lnTo>
                      <a:lnTo>
                        <a:pt x="787601" y="2454925"/>
                      </a:lnTo>
                      <a:lnTo>
                        <a:pt x="787601" y="2454924"/>
                      </a:lnTo>
                      <a:lnTo>
                        <a:pt x="724272" y="2427766"/>
                      </a:lnTo>
                      <a:lnTo>
                        <a:pt x="713192" y="2419481"/>
                      </a:lnTo>
                      <a:cubicBezTo>
                        <a:pt x="679262" y="2396558"/>
                        <a:pt x="644169" y="2375225"/>
                        <a:pt x="608020" y="2355588"/>
                      </a:cubicBezTo>
                      <a:lnTo>
                        <a:pt x="555099" y="2330094"/>
                      </a:lnTo>
                      <a:lnTo>
                        <a:pt x="501367" y="2293470"/>
                      </a:lnTo>
                      <a:cubicBezTo>
                        <a:pt x="369163" y="2193581"/>
                        <a:pt x="254358" y="2066121"/>
                        <a:pt x="166297" y="1913595"/>
                      </a:cubicBezTo>
                      <a:cubicBezTo>
                        <a:pt x="78236" y="1761069"/>
                        <a:pt x="25255" y="1597916"/>
                        <a:pt x="4851" y="1433478"/>
                      </a:cubicBezTo>
                      <a:lnTo>
                        <a:pt x="0" y="1368632"/>
                      </a:lnTo>
                      <a:lnTo>
                        <a:pt x="4382" y="1310055"/>
                      </a:lnTo>
                      <a:cubicBezTo>
                        <a:pt x="5451" y="1268931"/>
                        <a:pt x="4522" y="1227873"/>
                        <a:pt x="1635" y="1187026"/>
                      </a:cubicBezTo>
                      <a:lnTo>
                        <a:pt x="0" y="1173287"/>
                      </a:lnTo>
                      <a:lnTo>
                        <a:pt x="12858" y="1065267"/>
                      </a:lnTo>
                      <a:cubicBezTo>
                        <a:pt x="73727" y="702772"/>
                        <a:pt x="290011" y="369246"/>
                        <a:pt x="633194" y="171109"/>
                      </a:cubicBezTo>
                      <a:cubicBezTo>
                        <a:pt x="823852" y="61033"/>
                        <a:pt x="1031115" y="5769"/>
                        <a:pt x="1236734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outerShdw blurRad="317500" dist="1524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B5F4E4E5-745A-F529-8A8C-3526DE48DAFF}"/>
                    </a:ext>
                  </a:extLst>
                </p:cNvPr>
                <p:cNvSpPr/>
                <p:nvPr/>
              </p:nvSpPr>
              <p:spPr>
                <a:xfrm>
                  <a:off x="6096002" y="1419393"/>
                  <a:ext cx="2743198" cy="4746222"/>
                </a:xfrm>
                <a:custGeom>
                  <a:avLst/>
                  <a:gdLst>
                    <a:gd name="connsiteX0" fmla="*/ 1236734 w 2743198"/>
                    <a:gd name="connsiteY0" fmla="*/ 429 h 4746222"/>
                    <a:gd name="connsiteX1" fmla="*/ 2304766 w 2743198"/>
                    <a:gd name="connsiteY1" fmla="*/ 528352 h 4746222"/>
                    <a:gd name="connsiteX2" fmla="*/ 2334949 w 2743198"/>
                    <a:gd name="connsiteY2" fmla="*/ 575025 h 4746222"/>
                    <a:gd name="connsiteX3" fmla="*/ 2388898 w 2743198"/>
                    <a:gd name="connsiteY3" fmla="*/ 663826 h 4746222"/>
                    <a:gd name="connsiteX4" fmla="*/ 2388903 w 2743198"/>
                    <a:gd name="connsiteY4" fmla="*/ 663837 h 4746222"/>
                    <a:gd name="connsiteX5" fmla="*/ 2412109 w 2743198"/>
                    <a:gd name="connsiteY5" fmla="*/ 702035 h 4746222"/>
                    <a:gd name="connsiteX6" fmla="*/ 2743198 w 2743198"/>
                    <a:gd name="connsiteY6" fmla="*/ 2009607 h 4746222"/>
                    <a:gd name="connsiteX7" fmla="*/ 280475 w 2743198"/>
                    <a:gd name="connsiteY7" fmla="*/ 4738644 h 4746222"/>
                    <a:gd name="connsiteX8" fmla="*/ 130420 w 2743198"/>
                    <a:gd name="connsiteY8" fmla="*/ 4746222 h 4746222"/>
                    <a:gd name="connsiteX9" fmla="*/ 257074 w 2743198"/>
                    <a:gd name="connsiteY9" fmla="*/ 4726892 h 4746222"/>
                    <a:gd name="connsiteX10" fmla="*/ 1275586 w 2743198"/>
                    <a:gd name="connsiteY10" fmla="*/ 3477219 h 4746222"/>
                    <a:gd name="connsiteX11" fmla="*/ 811391 w 2743198"/>
                    <a:gd name="connsiteY11" fmla="*/ 2492913 h 4746222"/>
                    <a:gd name="connsiteX12" fmla="*/ 724271 w 2743198"/>
                    <a:gd name="connsiteY12" fmla="*/ 2427766 h 4746222"/>
                    <a:gd name="connsiteX13" fmla="*/ 787601 w 2743198"/>
                    <a:gd name="connsiteY13" fmla="*/ 2454925 h 4746222"/>
                    <a:gd name="connsiteX14" fmla="*/ 787601 w 2743198"/>
                    <a:gd name="connsiteY14" fmla="*/ 2454924 h 4746222"/>
                    <a:gd name="connsiteX15" fmla="*/ 724272 w 2743198"/>
                    <a:gd name="connsiteY15" fmla="*/ 2427766 h 4746222"/>
                    <a:gd name="connsiteX16" fmla="*/ 713192 w 2743198"/>
                    <a:gd name="connsiteY16" fmla="*/ 2419481 h 4746222"/>
                    <a:gd name="connsiteX17" fmla="*/ 608020 w 2743198"/>
                    <a:gd name="connsiteY17" fmla="*/ 2355588 h 4746222"/>
                    <a:gd name="connsiteX18" fmla="*/ 555099 w 2743198"/>
                    <a:gd name="connsiteY18" fmla="*/ 2330094 h 4746222"/>
                    <a:gd name="connsiteX19" fmla="*/ 501367 w 2743198"/>
                    <a:gd name="connsiteY19" fmla="*/ 2293470 h 4746222"/>
                    <a:gd name="connsiteX20" fmla="*/ 166297 w 2743198"/>
                    <a:gd name="connsiteY20" fmla="*/ 1913595 h 4746222"/>
                    <a:gd name="connsiteX21" fmla="*/ 4851 w 2743198"/>
                    <a:gd name="connsiteY21" fmla="*/ 1433478 h 4746222"/>
                    <a:gd name="connsiteX22" fmla="*/ 0 w 2743198"/>
                    <a:gd name="connsiteY22" fmla="*/ 1368632 h 4746222"/>
                    <a:gd name="connsiteX23" fmla="*/ 4382 w 2743198"/>
                    <a:gd name="connsiteY23" fmla="*/ 1310055 h 4746222"/>
                    <a:gd name="connsiteX24" fmla="*/ 1635 w 2743198"/>
                    <a:gd name="connsiteY24" fmla="*/ 1187026 h 4746222"/>
                    <a:gd name="connsiteX25" fmla="*/ 0 w 2743198"/>
                    <a:gd name="connsiteY25" fmla="*/ 1173287 h 4746222"/>
                    <a:gd name="connsiteX26" fmla="*/ 12858 w 2743198"/>
                    <a:gd name="connsiteY26" fmla="*/ 1065267 h 4746222"/>
                    <a:gd name="connsiteX27" fmla="*/ 633194 w 2743198"/>
                    <a:gd name="connsiteY27" fmla="*/ 171109 h 4746222"/>
                    <a:gd name="connsiteX28" fmla="*/ 1236734 w 2743198"/>
                    <a:gd name="connsiteY28" fmla="*/ 429 h 4746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743198" h="4746222">
                      <a:moveTo>
                        <a:pt x="1236734" y="429"/>
                      </a:moveTo>
                      <a:cubicBezTo>
                        <a:pt x="1647974" y="-10252"/>
                        <a:pt x="2052644" y="178761"/>
                        <a:pt x="2304766" y="528352"/>
                      </a:cubicBezTo>
                      <a:lnTo>
                        <a:pt x="2334949" y="575025"/>
                      </a:lnTo>
                      <a:lnTo>
                        <a:pt x="2388898" y="663826"/>
                      </a:lnTo>
                      <a:lnTo>
                        <a:pt x="2388903" y="663837"/>
                      </a:lnTo>
                      <a:lnTo>
                        <a:pt x="2412109" y="702035"/>
                      </a:lnTo>
                      <a:cubicBezTo>
                        <a:pt x="2623259" y="1090728"/>
                        <a:pt x="2743198" y="1536161"/>
                        <a:pt x="2743198" y="2009607"/>
                      </a:cubicBezTo>
                      <a:cubicBezTo>
                        <a:pt x="2743198" y="3429946"/>
                        <a:pt x="1663750" y="4598165"/>
                        <a:pt x="280475" y="4738644"/>
                      </a:cubicBezTo>
                      <a:lnTo>
                        <a:pt x="130420" y="4746222"/>
                      </a:lnTo>
                      <a:lnTo>
                        <a:pt x="257074" y="4726892"/>
                      </a:lnTo>
                      <a:cubicBezTo>
                        <a:pt x="838338" y="4607948"/>
                        <a:pt x="1275586" y="4093646"/>
                        <a:pt x="1275586" y="3477219"/>
                      </a:cubicBezTo>
                      <a:cubicBezTo>
                        <a:pt x="1275586" y="3080945"/>
                        <a:pt x="1094887" y="2726875"/>
                        <a:pt x="811391" y="2492913"/>
                      </a:cubicBezTo>
                      <a:lnTo>
                        <a:pt x="724271" y="2427766"/>
                      </a:lnTo>
                      <a:lnTo>
                        <a:pt x="787601" y="2454925"/>
                      </a:lnTo>
                      <a:lnTo>
                        <a:pt x="787601" y="2454924"/>
                      </a:lnTo>
                      <a:lnTo>
                        <a:pt x="724272" y="2427766"/>
                      </a:lnTo>
                      <a:lnTo>
                        <a:pt x="713192" y="2419481"/>
                      </a:lnTo>
                      <a:cubicBezTo>
                        <a:pt x="679262" y="2396558"/>
                        <a:pt x="644169" y="2375225"/>
                        <a:pt x="608020" y="2355588"/>
                      </a:cubicBezTo>
                      <a:lnTo>
                        <a:pt x="555099" y="2330094"/>
                      </a:lnTo>
                      <a:lnTo>
                        <a:pt x="501367" y="2293470"/>
                      </a:lnTo>
                      <a:cubicBezTo>
                        <a:pt x="369163" y="2193581"/>
                        <a:pt x="254358" y="2066121"/>
                        <a:pt x="166297" y="1913595"/>
                      </a:cubicBezTo>
                      <a:cubicBezTo>
                        <a:pt x="78236" y="1761069"/>
                        <a:pt x="25255" y="1597916"/>
                        <a:pt x="4851" y="1433478"/>
                      </a:cubicBezTo>
                      <a:lnTo>
                        <a:pt x="0" y="1368632"/>
                      </a:lnTo>
                      <a:lnTo>
                        <a:pt x="4382" y="1310055"/>
                      </a:lnTo>
                      <a:cubicBezTo>
                        <a:pt x="5451" y="1268931"/>
                        <a:pt x="4522" y="1227873"/>
                        <a:pt x="1635" y="1187026"/>
                      </a:cubicBezTo>
                      <a:lnTo>
                        <a:pt x="0" y="1173287"/>
                      </a:lnTo>
                      <a:lnTo>
                        <a:pt x="12858" y="1065267"/>
                      </a:lnTo>
                      <a:cubicBezTo>
                        <a:pt x="73727" y="702772"/>
                        <a:pt x="290011" y="369246"/>
                        <a:pt x="633194" y="171109"/>
                      </a:cubicBezTo>
                      <a:cubicBezTo>
                        <a:pt x="823852" y="61033"/>
                        <a:pt x="1031115" y="5769"/>
                        <a:pt x="1236734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innerShdw blurRad="762000">
                    <a:srgbClr val="00B0F0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9EC6DFE-21B1-28CC-BE3D-40854611553E}"/>
                  </a:ext>
                </a:extLst>
              </p:cNvPr>
              <p:cNvGrpSpPr/>
              <p:nvPr/>
            </p:nvGrpSpPr>
            <p:grpSpPr>
              <a:xfrm>
                <a:off x="3352800" y="2083209"/>
                <a:ext cx="4018788" cy="4088991"/>
                <a:chOff x="3352800" y="2083209"/>
                <a:chExt cx="4018788" cy="4088991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2B29D2D-8780-61FF-C9C2-E3470414D469}"/>
                    </a:ext>
                  </a:extLst>
                </p:cNvPr>
                <p:cNvSpPr/>
                <p:nvPr/>
              </p:nvSpPr>
              <p:spPr>
                <a:xfrm>
                  <a:off x="3352800" y="2083209"/>
                  <a:ext cx="4018788" cy="4088991"/>
                </a:xfrm>
                <a:custGeom>
                  <a:avLst/>
                  <a:gdLst>
                    <a:gd name="connsiteX0" fmla="*/ 354308 w 4018788"/>
                    <a:gd name="connsiteY0" fmla="*/ 0 h 4088991"/>
                    <a:gd name="connsiteX1" fmla="*/ 308013 w 4018788"/>
                    <a:gd name="connsiteY1" fmla="*/ 90432 h 4088991"/>
                    <a:gd name="connsiteX2" fmla="*/ 834417 w 4018788"/>
                    <a:gd name="connsiteY2" fmla="*/ 1716677 h 4088991"/>
                    <a:gd name="connsiteX3" fmla="*/ 1918949 w 4018788"/>
                    <a:gd name="connsiteY3" fmla="*/ 1806825 h 4088991"/>
                    <a:gd name="connsiteX4" fmla="*/ 2018926 w 4018788"/>
                    <a:gd name="connsiteY4" fmla="*/ 1763951 h 4088991"/>
                    <a:gd name="connsiteX5" fmla="*/ 2031642 w 4018788"/>
                    <a:gd name="connsiteY5" fmla="*/ 1758498 h 4088991"/>
                    <a:gd name="connsiteX6" fmla="*/ 2139562 w 4018788"/>
                    <a:gd name="connsiteY6" fmla="*/ 1699363 h 4088991"/>
                    <a:gd name="connsiteX7" fmla="*/ 2188103 w 4018788"/>
                    <a:gd name="connsiteY7" fmla="*/ 1666277 h 4088991"/>
                    <a:gd name="connsiteX8" fmla="*/ 2246684 w 4018788"/>
                    <a:gd name="connsiteY8" fmla="*/ 1638057 h 4088991"/>
                    <a:gd name="connsiteX9" fmla="*/ 2743200 w 4018788"/>
                    <a:gd name="connsiteY9" fmla="*/ 1537815 h 4088991"/>
                    <a:gd name="connsiteX10" fmla="*/ 3239717 w 4018788"/>
                    <a:gd name="connsiteY10" fmla="*/ 1638057 h 4088991"/>
                    <a:gd name="connsiteX11" fmla="*/ 3298300 w 4018788"/>
                    <a:gd name="connsiteY11" fmla="*/ 1666278 h 4088991"/>
                    <a:gd name="connsiteX12" fmla="*/ 3346839 w 4018788"/>
                    <a:gd name="connsiteY12" fmla="*/ 1699363 h 4088991"/>
                    <a:gd name="connsiteX13" fmla="*/ 3454759 w 4018788"/>
                    <a:gd name="connsiteY13" fmla="*/ 1758498 h 4088991"/>
                    <a:gd name="connsiteX14" fmla="*/ 3467473 w 4018788"/>
                    <a:gd name="connsiteY14" fmla="*/ 1763950 h 4088991"/>
                    <a:gd name="connsiteX15" fmla="*/ 3554593 w 4018788"/>
                    <a:gd name="connsiteY15" fmla="*/ 1829097 h 4088991"/>
                    <a:gd name="connsiteX16" fmla="*/ 4018788 w 4018788"/>
                    <a:gd name="connsiteY16" fmla="*/ 2813403 h 4088991"/>
                    <a:gd name="connsiteX17" fmla="*/ 2743200 w 4018788"/>
                    <a:gd name="connsiteY17" fmla="*/ 4088991 h 4088991"/>
                    <a:gd name="connsiteX18" fmla="*/ 2612779 w 4018788"/>
                    <a:gd name="connsiteY18" fmla="*/ 4082406 h 4088991"/>
                    <a:gd name="connsiteX19" fmla="*/ 2612778 w 4018788"/>
                    <a:gd name="connsiteY19" fmla="*/ 4082405 h 4088991"/>
                    <a:gd name="connsiteX20" fmla="*/ 2462724 w 4018788"/>
                    <a:gd name="connsiteY20" fmla="*/ 4074828 h 4088991"/>
                    <a:gd name="connsiteX21" fmla="*/ 0 w 4018788"/>
                    <a:gd name="connsiteY21" fmla="*/ 1345791 h 4088991"/>
                    <a:gd name="connsiteX22" fmla="*/ 331089 w 4018788"/>
                    <a:gd name="connsiteY22" fmla="*/ 38219 h 408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018788" h="4088991">
                      <a:moveTo>
                        <a:pt x="354308" y="0"/>
                      </a:moveTo>
                      <a:lnTo>
                        <a:pt x="308013" y="90432"/>
                      </a:lnTo>
                      <a:cubicBezTo>
                        <a:pt x="42972" y="680142"/>
                        <a:pt x="262444" y="1386448"/>
                        <a:pt x="834417" y="1716677"/>
                      </a:cubicBezTo>
                      <a:cubicBezTo>
                        <a:pt x="1177601" y="1914814"/>
                        <a:pt x="1574585" y="1935359"/>
                        <a:pt x="1918949" y="1806825"/>
                      </a:cubicBezTo>
                      <a:lnTo>
                        <a:pt x="2018926" y="1763951"/>
                      </a:lnTo>
                      <a:lnTo>
                        <a:pt x="2031642" y="1758498"/>
                      </a:lnTo>
                      <a:cubicBezTo>
                        <a:pt x="2068460" y="1740575"/>
                        <a:pt x="2104482" y="1720850"/>
                        <a:pt x="2139562" y="1699363"/>
                      </a:cubicBezTo>
                      <a:lnTo>
                        <a:pt x="2188103" y="1666277"/>
                      </a:lnTo>
                      <a:lnTo>
                        <a:pt x="2246684" y="1638057"/>
                      </a:lnTo>
                      <a:cubicBezTo>
                        <a:pt x="2399293" y="1573509"/>
                        <a:pt x="2567078" y="1537815"/>
                        <a:pt x="2743200" y="1537815"/>
                      </a:cubicBezTo>
                      <a:cubicBezTo>
                        <a:pt x="2919322" y="1537815"/>
                        <a:pt x="3087107" y="1573509"/>
                        <a:pt x="3239717" y="1638057"/>
                      </a:cubicBezTo>
                      <a:lnTo>
                        <a:pt x="3298300" y="1666278"/>
                      </a:lnTo>
                      <a:lnTo>
                        <a:pt x="3346839" y="1699363"/>
                      </a:lnTo>
                      <a:cubicBezTo>
                        <a:pt x="3381919" y="1720850"/>
                        <a:pt x="3417941" y="1740575"/>
                        <a:pt x="3454759" y="1758498"/>
                      </a:cubicBezTo>
                      <a:lnTo>
                        <a:pt x="3467473" y="1763950"/>
                      </a:lnTo>
                      <a:lnTo>
                        <a:pt x="3554593" y="1829097"/>
                      </a:lnTo>
                      <a:cubicBezTo>
                        <a:pt x="3838089" y="2063059"/>
                        <a:pt x="4018788" y="2417129"/>
                        <a:pt x="4018788" y="2813403"/>
                      </a:cubicBezTo>
                      <a:cubicBezTo>
                        <a:pt x="4018788" y="3517891"/>
                        <a:pt x="3447688" y="4088991"/>
                        <a:pt x="2743200" y="4088991"/>
                      </a:cubicBezTo>
                      <a:cubicBezTo>
                        <a:pt x="2699170" y="4088991"/>
                        <a:pt x="2655660" y="4086760"/>
                        <a:pt x="2612779" y="4082406"/>
                      </a:cubicBezTo>
                      <a:lnTo>
                        <a:pt x="2612778" y="4082405"/>
                      </a:lnTo>
                      <a:lnTo>
                        <a:pt x="2462724" y="4074828"/>
                      </a:lnTo>
                      <a:cubicBezTo>
                        <a:pt x="1079448" y="3934349"/>
                        <a:pt x="0" y="2766130"/>
                        <a:pt x="0" y="1345791"/>
                      </a:cubicBezTo>
                      <a:cubicBezTo>
                        <a:pt x="0" y="872345"/>
                        <a:pt x="119939" y="426912"/>
                        <a:pt x="331089" y="3821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outerShdw blurRad="317500" dist="1524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DD45204-9F14-1815-CBC3-195BA0420CD4}"/>
                    </a:ext>
                  </a:extLst>
                </p:cNvPr>
                <p:cNvSpPr/>
                <p:nvPr/>
              </p:nvSpPr>
              <p:spPr>
                <a:xfrm>
                  <a:off x="3352800" y="2083209"/>
                  <a:ext cx="4018788" cy="4088991"/>
                </a:xfrm>
                <a:custGeom>
                  <a:avLst/>
                  <a:gdLst>
                    <a:gd name="connsiteX0" fmla="*/ 354308 w 4018788"/>
                    <a:gd name="connsiteY0" fmla="*/ 0 h 4088991"/>
                    <a:gd name="connsiteX1" fmla="*/ 308013 w 4018788"/>
                    <a:gd name="connsiteY1" fmla="*/ 90432 h 4088991"/>
                    <a:gd name="connsiteX2" fmla="*/ 834417 w 4018788"/>
                    <a:gd name="connsiteY2" fmla="*/ 1716677 h 4088991"/>
                    <a:gd name="connsiteX3" fmla="*/ 1918949 w 4018788"/>
                    <a:gd name="connsiteY3" fmla="*/ 1806825 h 4088991"/>
                    <a:gd name="connsiteX4" fmla="*/ 2018926 w 4018788"/>
                    <a:gd name="connsiteY4" fmla="*/ 1763951 h 4088991"/>
                    <a:gd name="connsiteX5" fmla="*/ 2031642 w 4018788"/>
                    <a:gd name="connsiteY5" fmla="*/ 1758498 h 4088991"/>
                    <a:gd name="connsiteX6" fmla="*/ 2139562 w 4018788"/>
                    <a:gd name="connsiteY6" fmla="*/ 1699363 h 4088991"/>
                    <a:gd name="connsiteX7" fmla="*/ 2188103 w 4018788"/>
                    <a:gd name="connsiteY7" fmla="*/ 1666277 h 4088991"/>
                    <a:gd name="connsiteX8" fmla="*/ 2246684 w 4018788"/>
                    <a:gd name="connsiteY8" fmla="*/ 1638057 h 4088991"/>
                    <a:gd name="connsiteX9" fmla="*/ 2743200 w 4018788"/>
                    <a:gd name="connsiteY9" fmla="*/ 1537815 h 4088991"/>
                    <a:gd name="connsiteX10" fmla="*/ 3239717 w 4018788"/>
                    <a:gd name="connsiteY10" fmla="*/ 1638057 h 4088991"/>
                    <a:gd name="connsiteX11" fmla="*/ 3298300 w 4018788"/>
                    <a:gd name="connsiteY11" fmla="*/ 1666278 h 4088991"/>
                    <a:gd name="connsiteX12" fmla="*/ 3346839 w 4018788"/>
                    <a:gd name="connsiteY12" fmla="*/ 1699363 h 4088991"/>
                    <a:gd name="connsiteX13" fmla="*/ 3454759 w 4018788"/>
                    <a:gd name="connsiteY13" fmla="*/ 1758498 h 4088991"/>
                    <a:gd name="connsiteX14" fmla="*/ 3467473 w 4018788"/>
                    <a:gd name="connsiteY14" fmla="*/ 1763950 h 4088991"/>
                    <a:gd name="connsiteX15" fmla="*/ 3554593 w 4018788"/>
                    <a:gd name="connsiteY15" fmla="*/ 1829097 h 4088991"/>
                    <a:gd name="connsiteX16" fmla="*/ 4018788 w 4018788"/>
                    <a:gd name="connsiteY16" fmla="*/ 2813403 h 4088991"/>
                    <a:gd name="connsiteX17" fmla="*/ 2743200 w 4018788"/>
                    <a:gd name="connsiteY17" fmla="*/ 4088991 h 4088991"/>
                    <a:gd name="connsiteX18" fmla="*/ 2612779 w 4018788"/>
                    <a:gd name="connsiteY18" fmla="*/ 4082406 h 4088991"/>
                    <a:gd name="connsiteX19" fmla="*/ 2612778 w 4018788"/>
                    <a:gd name="connsiteY19" fmla="*/ 4082405 h 4088991"/>
                    <a:gd name="connsiteX20" fmla="*/ 2462724 w 4018788"/>
                    <a:gd name="connsiteY20" fmla="*/ 4074828 h 4088991"/>
                    <a:gd name="connsiteX21" fmla="*/ 0 w 4018788"/>
                    <a:gd name="connsiteY21" fmla="*/ 1345791 h 4088991"/>
                    <a:gd name="connsiteX22" fmla="*/ 331089 w 4018788"/>
                    <a:gd name="connsiteY22" fmla="*/ 38219 h 408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018788" h="4088991">
                      <a:moveTo>
                        <a:pt x="354308" y="0"/>
                      </a:moveTo>
                      <a:lnTo>
                        <a:pt x="308013" y="90432"/>
                      </a:lnTo>
                      <a:cubicBezTo>
                        <a:pt x="42972" y="680142"/>
                        <a:pt x="262444" y="1386448"/>
                        <a:pt x="834417" y="1716677"/>
                      </a:cubicBezTo>
                      <a:cubicBezTo>
                        <a:pt x="1177601" y="1914814"/>
                        <a:pt x="1574585" y="1935359"/>
                        <a:pt x="1918949" y="1806825"/>
                      </a:cubicBezTo>
                      <a:lnTo>
                        <a:pt x="2018926" y="1763951"/>
                      </a:lnTo>
                      <a:lnTo>
                        <a:pt x="2031642" y="1758498"/>
                      </a:lnTo>
                      <a:cubicBezTo>
                        <a:pt x="2068460" y="1740575"/>
                        <a:pt x="2104482" y="1720850"/>
                        <a:pt x="2139562" y="1699363"/>
                      </a:cubicBezTo>
                      <a:lnTo>
                        <a:pt x="2188103" y="1666277"/>
                      </a:lnTo>
                      <a:lnTo>
                        <a:pt x="2246684" y="1638057"/>
                      </a:lnTo>
                      <a:cubicBezTo>
                        <a:pt x="2399293" y="1573509"/>
                        <a:pt x="2567078" y="1537815"/>
                        <a:pt x="2743200" y="1537815"/>
                      </a:cubicBezTo>
                      <a:cubicBezTo>
                        <a:pt x="2919322" y="1537815"/>
                        <a:pt x="3087107" y="1573509"/>
                        <a:pt x="3239717" y="1638057"/>
                      </a:cubicBezTo>
                      <a:lnTo>
                        <a:pt x="3298300" y="1666278"/>
                      </a:lnTo>
                      <a:lnTo>
                        <a:pt x="3346839" y="1699363"/>
                      </a:lnTo>
                      <a:cubicBezTo>
                        <a:pt x="3381919" y="1720850"/>
                        <a:pt x="3417941" y="1740575"/>
                        <a:pt x="3454759" y="1758498"/>
                      </a:cubicBezTo>
                      <a:lnTo>
                        <a:pt x="3467473" y="1763950"/>
                      </a:lnTo>
                      <a:lnTo>
                        <a:pt x="3554593" y="1829097"/>
                      </a:lnTo>
                      <a:cubicBezTo>
                        <a:pt x="3838089" y="2063059"/>
                        <a:pt x="4018788" y="2417129"/>
                        <a:pt x="4018788" y="2813403"/>
                      </a:cubicBezTo>
                      <a:cubicBezTo>
                        <a:pt x="4018788" y="3517891"/>
                        <a:pt x="3447688" y="4088991"/>
                        <a:pt x="2743200" y="4088991"/>
                      </a:cubicBezTo>
                      <a:cubicBezTo>
                        <a:pt x="2699170" y="4088991"/>
                        <a:pt x="2655660" y="4086760"/>
                        <a:pt x="2612779" y="4082406"/>
                      </a:cubicBezTo>
                      <a:lnTo>
                        <a:pt x="2612778" y="4082405"/>
                      </a:lnTo>
                      <a:lnTo>
                        <a:pt x="2462724" y="4074828"/>
                      </a:lnTo>
                      <a:cubicBezTo>
                        <a:pt x="1079448" y="3934349"/>
                        <a:pt x="0" y="2766130"/>
                        <a:pt x="0" y="1345791"/>
                      </a:cubicBezTo>
                      <a:cubicBezTo>
                        <a:pt x="0" y="872345"/>
                        <a:pt x="119939" y="426912"/>
                        <a:pt x="331089" y="3821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innerShdw blurRad="762000">
                    <a:srgbClr val="00B0F0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58" name="Graphic 57" descr="List with solid fill">
              <a:extLst>
                <a:ext uri="{FF2B5EF4-FFF2-40B4-BE49-F238E27FC236}">
                  <a16:creationId xmlns:a16="http://schemas.microsoft.com/office/drawing/2014/main" id="{28741A72-7988-F275-6C40-8EA05242F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14400000">
              <a:off x="4878266" y="2058877"/>
              <a:ext cx="863600" cy="914400"/>
            </a:xfrm>
            <a:prstGeom prst="rect">
              <a:avLst/>
            </a:prstGeom>
          </p:spPr>
        </p:pic>
        <p:pic>
          <p:nvPicPr>
            <p:cNvPr id="60" name="Graphic 59" descr="Magnifying glass with solid fill">
              <a:extLst>
                <a:ext uri="{FF2B5EF4-FFF2-40B4-BE49-F238E27FC236}">
                  <a16:creationId xmlns:a16="http://schemas.microsoft.com/office/drawing/2014/main" id="{AC751F5F-C01A-A430-C20F-0586BA45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93331" y="2714132"/>
              <a:ext cx="914400" cy="914400"/>
            </a:xfrm>
            <a:prstGeom prst="rect">
              <a:avLst/>
            </a:prstGeom>
          </p:spPr>
        </p:pic>
        <p:pic>
          <p:nvPicPr>
            <p:cNvPr id="62" name="Graphic 61" descr="Coins with solid fill">
              <a:extLst>
                <a:ext uri="{FF2B5EF4-FFF2-40B4-BE49-F238E27FC236}">
                  <a16:creationId xmlns:a16="http://schemas.microsoft.com/office/drawing/2014/main" id="{CAB39445-0D6C-E308-ECE0-5BEA0A175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 rot="7200000">
              <a:off x="5398592" y="3996667"/>
              <a:ext cx="863600" cy="9144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4F9A67F-0802-2C15-4283-B7182A2A7096}"/>
                </a:ext>
              </a:extLst>
            </p:cNvPr>
            <p:cNvSpPr txBox="1"/>
            <p:nvPr/>
          </p:nvSpPr>
          <p:spPr>
            <a:xfrm rot="21355660">
              <a:off x="6488525" y="3579123"/>
              <a:ext cx="1476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OBJECTIVE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E1BB623-F522-70F7-FEC1-F96DE33CAFE9}"/>
                </a:ext>
              </a:extLst>
            </p:cNvPr>
            <p:cNvSpPr txBox="1"/>
            <p:nvPr/>
          </p:nvSpPr>
          <p:spPr>
            <a:xfrm rot="7899525">
              <a:off x="4386728" y="3834996"/>
              <a:ext cx="1617665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SYSTEM ARCHITECTURE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D9DC3F-15F1-AFF4-F870-86A684129B05}"/>
                </a:ext>
              </a:extLst>
            </p:cNvPr>
            <p:cNvSpPr txBox="1"/>
            <p:nvPr/>
          </p:nvSpPr>
          <p:spPr>
            <a:xfrm rot="14400000">
              <a:off x="5285284" y="1895323"/>
              <a:ext cx="1222879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PROJECT OVERVIEW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97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F365C-3C5C-A30F-DCC0-54DA6E85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81963D1-F1E8-C7D8-B7C1-C444D5FD0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6C53D0C0-4703-B6EB-B1B4-080AC5E5E842}"/>
              </a:ext>
            </a:extLst>
          </p:cNvPr>
          <p:cNvSpPr/>
          <p:nvPr/>
        </p:nvSpPr>
        <p:spPr>
          <a:xfrm>
            <a:off x="-1" y="-14334"/>
            <a:ext cx="12192001" cy="6886667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7F8AC1-1046-93E8-1F93-250A69E26D5E}"/>
              </a:ext>
            </a:extLst>
          </p:cNvPr>
          <p:cNvSpPr txBox="1"/>
          <p:nvPr/>
        </p:nvSpPr>
        <p:spPr>
          <a:xfrm>
            <a:off x="5027354" y="719824"/>
            <a:ext cx="662364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</a:rPr>
              <a:t>Objective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          Apply OOP Principles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Implement classes, objects, encapsulation, and abstraction to create a well-structured banking system.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         Secure Authentication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Provide PIN-based authentication with encryption to protect user accounts and transactions.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         Data Persistence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Use file handling for reliable storage, retrieval, and maintenance of account information.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           </a:t>
            </a:r>
            <a:r>
              <a:rPr lang="en-US" sz="2000" b="1" dirty="0" err="1">
                <a:solidFill>
                  <a:schemeClr val="bg1"/>
                </a:solidFill>
              </a:rPr>
              <a:t>Centralised</a:t>
            </a:r>
            <a:r>
              <a:rPr lang="en-US" sz="2000" b="1" dirty="0">
                <a:solidFill>
                  <a:schemeClr val="bg1"/>
                </a:solidFill>
              </a:rPr>
              <a:t> Database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Maintain a master database tracking all accounts for system-wide queries and reporting.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8F0C31-5D97-BF63-D000-89FD935C08E0}"/>
              </a:ext>
            </a:extLst>
          </p:cNvPr>
          <p:cNvSpPr/>
          <p:nvPr/>
        </p:nvSpPr>
        <p:spPr>
          <a:xfrm>
            <a:off x="4650859" y="381219"/>
            <a:ext cx="7143744" cy="6170052"/>
          </a:xfrm>
          <a:prstGeom prst="roundRect">
            <a:avLst/>
          </a:prstGeom>
          <a:noFill/>
          <a:ln w="28575">
            <a:solidFill>
              <a:srgbClr val="29DD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Shape 6">
            <a:extLst>
              <a:ext uri="{FF2B5EF4-FFF2-40B4-BE49-F238E27FC236}">
                <a16:creationId xmlns:a16="http://schemas.microsoft.com/office/drawing/2014/main" id="{6DC249A5-B8AE-3F17-F9A0-3FE18BC68796}"/>
              </a:ext>
            </a:extLst>
          </p:cNvPr>
          <p:cNvSpPr/>
          <p:nvPr/>
        </p:nvSpPr>
        <p:spPr>
          <a:xfrm>
            <a:off x="5054875" y="1462191"/>
            <a:ext cx="560391" cy="568473"/>
          </a:xfrm>
          <a:prstGeom prst="roundRect">
            <a:avLst>
              <a:gd name="adj" fmla="val 13436980"/>
            </a:avLst>
          </a:prstGeom>
          <a:solidFill>
            <a:schemeClr val="bg2">
              <a:lumMod val="75000"/>
            </a:schemeClr>
          </a:solidFill>
          <a:ln/>
        </p:spPr>
      </p:sp>
      <p:pic>
        <p:nvPicPr>
          <p:cNvPr id="95" name="Image 0" descr="preencoded.png">
            <a:extLst>
              <a:ext uri="{FF2B5EF4-FFF2-40B4-BE49-F238E27FC236}">
                <a16:creationId xmlns:a16="http://schemas.microsoft.com/office/drawing/2014/main" id="{8500FAC5-52FF-038A-B896-5C505542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8216" y="1592741"/>
            <a:ext cx="306110" cy="306110"/>
          </a:xfrm>
          <a:prstGeom prst="rect">
            <a:avLst/>
          </a:prstGeom>
        </p:spPr>
      </p:pic>
      <p:sp>
        <p:nvSpPr>
          <p:cNvPr id="96" name="Shape 6">
            <a:extLst>
              <a:ext uri="{FF2B5EF4-FFF2-40B4-BE49-F238E27FC236}">
                <a16:creationId xmlns:a16="http://schemas.microsoft.com/office/drawing/2014/main" id="{DF6B283D-7E7D-0861-938D-64AFB579369B}"/>
              </a:ext>
            </a:extLst>
          </p:cNvPr>
          <p:cNvSpPr/>
          <p:nvPr/>
        </p:nvSpPr>
        <p:spPr>
          <a:xfrm>
            <a:off x="5057798" y="2650794"/>
            <a:ext cx="560391" cy="568473"/>
          </a:xfrm>
          <a:prstGeom prst="roundRect">
            <a:avLst>
              <a:gd name="adj" fmla="val 13436980"/>
            </a:avLst>
          </a:prstGeom>
          <a:solidFill>
            <a:schemeClr val="bg2">
              <a:lumMod val="75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7" name="Shape 6">
            <a:extLst>
              <a:ext uri="{FF2B5EF4-FFF2-40B4-BE49-F238E27FC236}">
                <a16:creationId xmlns:a16="http://schemas.microsoft.com/office/drawing/2014/main" id="{5CE8F721-25FB-19AF-F998-83C9C4175C75}"/>
              </a:ext>
            </a:extLst>
          </p:cNvPr>
          <p:cNvSpPr/>
          <p:nvPr/>
        </p:nvSpPr>
        <p:spPr>
          <a:xfrm>
            <a:off x="5057953" y="3859510"/>
            <a:ext cx="560391" cy="568473"/>
          </a:xfrm>
          <a:prstGeom prst="roundRect">
            <a:avLst>
              <a:gd name="adj" fmla="val 13436980"/>
            </a:avLst>
          </a:prstGeom>
          <a:solidFill>
            <a:schemeClr val="bg2">
              <a:lumMod val="75000"/>
            </a:schemeClr>
          </a:solidFill>
          <a:ln/>
        </p:spPr>
      </p:sp>
      <p:sp>
        <p:nvSpPr>
          <p:cNvPr id="98" name="Shape 6">
            <a:extLst>
              <a:ext uri="{FF2B5EF4-FFF2-40B4-BE49-F238E27FC236}">
                <a16:creationId xmlns:a16="http://schemas.microsoft.com/office/drawing/2014/main" id="{B0804104-8A2B-2D28-C709-F405261A1CBD}"/>
              </a:ext>
            </a:extLst>
          </p:cNvPr>
          <p:cNvSpPr/>
          <p:nvPr/>
        </p:nvSpPr>
        <p:spPr>
          <a:xfrm>
            <a:off x="5070386" y="5111572"/>
            <a:ext cx="560391" cy="568473"/>
          </a:xfrm>
          <a:prstGeom prst="roundRect">
            <a:avLst>
              <a:gd name="adj" fmla="val 13436980"/>
            </a:avLst>
          </a:prstGeom>
          <a:solidFill>
            <a:schemeClr val="bg2">
              <a:lumMod val="75000"/>
            </a:schemeClr>
          </a:solidFill>
          <a:ln/>
        </p:spPr>
      </p:sp>
      <p:pic>
        <p:nvPicPr>
          <p:cNvPr id="99" name="Image 1" descr="preencoded.png">
            <a:extLst>
              <a:ext uri="{FF2B5EF4-FFF2-40B4-BE49-F238E27FC236}">
                <a16:creationId xmlns:a16="http://schemas.microsoft.com/office/drawing/2014/main" id="{EC0666C1-B82E-8EEC-C7D2-C49001A1F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5012" y="2798432"/>
            <a:ext cx="306110" cy="306110"/>
          </a:xfrm>
          <a:prstGeom prst="rect">
            <a:avLst/>
          </a:prstGeom>
        </p:spPr>
      </p:pic>
      <p:pic>
        <p:nvPicPr>
          <p:cNvPr id="100" name="Image 3" descr="preencoded.png">
            <a:extLst>
              <a:ext uri="{FF2B5EF4-FFF2-40B4-BE49-F238E27FC236}">
                <a16:creationId xmlns:a16="http://schemas.microsoft.com/office/drawing/2014/main" id="{8F9AF400-65EE-BF0F-D6DD-C17D3064F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7526" y="5242753"/>
            <a:ext cx="306110" cy="306110"/>
          </a:xfrm>
          <a:prstGeom prst="rect">
            <a:avLst/>
          </a:prstGeom>
        </p:spPr>
      </p:pic>
      <p:pic>
        <p:nvPicPr>
          <p:cNvPr id="101" name="Image 2" descr="preencoded.png">
            <a:extLst>
              <a:ext uri="{FF2B5EF4-FFF2-40B4-BE49-F238E27FC236}">
                <a16:creationId xmlns:a16="http://schemas.microsoft.com/office/drawing/2014/main" id="{52D09E0E-4AEB-B466-D1B7-C8CA34B00E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9078" y="4018563"/>
            <a:ext cx="306110" cy="306110"/>
          </a:xfrm>
          <a:prstGeom prst="rect">
            <a:avLst/>
          </a:prstGeom>
        </p:spPr>
      </p:pic>
      <p:grpSp>
        <p:nvGrpSpPr>
          <p:cNvPr id="102" name="!!Circle">
            <a:extLst>
              <a:ext uri="{FF2B5EF4-FFF2-40B4-BE49-F238E27FC236}">
                <a16:creationId xmlns:a16="http://schemas.microsoft.com/office/drawing/2014/main" id="{E029F437-7C28-8C6D-F500-92830657E360}"/>
              </a:ext>
            </a:extLst>
          </p:cNvPr>
          <p:cNvGrpSpPr/>
          <p:nvPr/>
        </p:nvGrpSpPr>
        <p:grpSpPr>
          <a:xfrm rot="305584">
            <a:off x="270844" y="1523145"/>
            <a:ext cx="3886200" cy="3886200"/>
            <a:chOff x="4038600" y="1485900"/>
            <a:chExt cx="4114800" cy="388620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2907080-99D6-173A-06C0-C02F8088A1EC}"/>
                </a:ext>
              </a:extLst>
            </p:cNvPr>
            <p:cNvGrpSpPr/>
            <p:nvPr/>
          </p:nvGrpSpPr>
          <p:grpSpPr>
            <a:xfrm rot="1800000">
              <a:off x="4038600" y="1485900"/>
              <a:ext cx="4114800" cy="3886200"/>
              <a:chOff x="3352800" y="685800"/>
              <a:chExt cx="5486400" cy="5486400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D2EAF9E-50FD-5700-4E43-350E4537338D}"/>
                  </a:ext>
                </a:extLst>
              </p:cNvPr>
              <p:cNvSpPr/>
              <p:nvPr/>
            </p:nvSpPr>
            <p:spPr>
              <a:xfrm>
                <a:off x="8430951" y="1994419"/>
                <a:ext cx="53949" cy="88801"/>
              </a:xfrm>
              <a:custGeom>
                <a:avLst/>
                <a:gdLst>
                  <a:gd name="connsiteX0" fmla="*/ 0 w 53949"/>
                  <a:gd name="connsiteY0" fmla="*/ 0 h 88801"/>
                  <a:gd name="connsiteX1" fmla="*/ 40731 w 53949"/>
                  <a:gd name="connsiteY1" fmla="*/ 62982 h 88801"/>
                  <a:gd name="connsiteX2" fmla="*/ 53949 w 53949"/>
                  <a:gd name="connsiteY2" fmla="*/ 88801 h 88801"/>
                  <a:gd name="connsiteX3" fmla="*/ 0 w 53949"/>
                  <a:gd name="connsiteY3" fmla="*/ 0 h 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49" h="88801">
                    <a:moveTo>
                      <a:pt x="0" y="0"/>
                    </a:moveTo>
                    <a:lnTo>
                      <a:pt x="40731" y="62982"/>
                    </a:lnTo>
                    <a:lnTo>
                      <a:pt x="53949" y="888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6E94DA6-6708-36AB-4EB9-ABF51AE2DA4C}"/>
                  </a:ext>
                </a:extLst>
              </p:cNvPr>
              <p:cNvSpPr/>
              <p:nvPr/>
            </p:nvSpPr>
            <p:spPr>
              <a:xfrm>
                <a:off x="3707108" y="1994443"/>
                <a:ext cx="53926" cy="88766"/>
              </a:xfrm>
              <a:custGeom>
                <a:avLst/>
                <a:gdLst>
                  <a:gd name="connsiteX0" fmla="*/ 53926 w 53926"/>
                  <a:gd name="connsiteY0" fmla="*/ 0 h 88766"/>
                  <a:gd name="connsiteX1" fmla="*/ 0 w 53926"/>
                  <a:gd name="connsiteY1" fmla="*/ 88766 h 88766"/>
                  <a:gd name="connsiteX2" fmla="*/ 13212 w 53926"/>
                  <a:gd name="connsiteY2" fmla="*/ 62957 h 88766"/>
                  <a:gd name="connsiteX3" fmla="*/ 53926 w 53926"/>
                  <a:gd name="connsiteY3" fmla="*/ 0 h 88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26" h="88766">
                    <a:moveTo>
                      <a:pt x="53926" y="0"/>
                    </a:moveTo>
                    <a:lnTo>
                      <a:pt x="0" y="88766"/>
                    </a:lnTo>
                    <a:lnTo>
                      <a:pt x="13212" y="62957"/>
                    </a:lnTo>
                    <a:lnTo>
                      <a:pt x="5392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9321CAD-9B08-C143-FDC5-E9CB851ABA88}"/>
                  </a:ext>
                </a:extLst>
              </p:cNvPr>
              <p:cNvSpPr/>
              <p:nvPr/>
            </p:nvSpPr>
            <p:spPr>
              <a:xfrm>
                <a:off x="6091188" y="2592681"/>
                <a:ext cx="9624" cy="195345"/>
              </a:xfrm>
              <a:custGeom>
                <a:avLst/>
                <a:gdLst>
                  <a:gd name="connsiteX0" fmla="*/ 4813 w 9624"/>
                  <a:gd name="connsiteY0" fmla="*/ 0 h 195345"/>
                  <a:gd name="connsiteX1" fmla="*/ 6448 w 9624"/>
                  <a:gd name="connsiteY1" fmla="*/ 13739 h 195345"/>
                  <a:gd name="connsiteX2" fmla="*/ 9195 w 9624"/>
                  <a:gd name="connsiteY2" fmla="*/ 136768 h 195345"/>
                  <a:gd name="connsiteX3" fmla="*/ 4813 w 9624"/>
                  <a:gd name="connsiteY3" fmla="*/ 195345 h 195345"/>
                  <a:gd name="connsiteX4" fmla="*/ 430 w 9624"/>
                  <a:gd name="connsiteY4" fmla="*/ 136768 h 195345"/>
                  <a:gd name="connsiteX5" fmla="*/ 3177 w 9624"/>
                  <a:gd name="connsiteY5" fmla="*/ 13739 h 195345"/>
                  <a:gd name="connsiteX6" fmla="*/ 4813 w 9624"/>
                  <a:gd name="connsiteY6" fmla="*/ 0 h 195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4" h="195345">
                    <a:moveTo>
                      <a:pt x="4813" y="0"/>
                    </a:moveTo>
                    <a:lnTo>
                      <a:pt x="6448" y="13739"/>
                    </a:lnTo>
                    <a:cubicBezTo>
                      <a:pt x="9335" y="54586"/>
                      <a:pt x="10264" y="95644"/>
                      <a:pt x="9195" y="136768"/>
                    </a:cubicBezTo>
                    <a:lnTo>
                      <a:pt x="4813" y="195345"/>
                    </a:lnTo>
                    <a:lnTo>
                      <a:pt x="430" y="136768"/>
                    </a:lnTo>
                    <a:cubicBezTo>
                      <a:pt x="-638" y="95644"/>
                      <a:pt x="291" y="54586"/>
                      <a:pt x="3177" y="13739"/>
                    </a:cubicBezTo>
                    <a:lnTo>
                      <a:pt x="4813" y="0"/>
                    </a:lnTo>
                    <a:close/>
                  </a:path>
                </a:pathLst>
              </a:custGeom>
              <a:solidFill>
                <a:srgbClr val="6AC4E6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F1AD5B0-1DAF-4FE2-B0C5-797DEBAD86A6}"/>
                  </a:ext>
                </a:extLst>
              </p:cNvPr>
              <p:cNvSpPr/>
              <p:nvPr/>
            </p:nvSpPr>
            <p:spPr>
              <a:xfrm>
                <a:off x="5371727" y="3749486"/>
                <a:ext cx="169177" cy="97674"/>
              </a:xfrm>
              <a:custGeom>
                <a:avLst/>
                <a:gdLst>
                  <a:gd name="connsiteX0" fmla="*/ 169177 w 169177"/>
                  <a:gd name="connsiteY0" fmla="*/ 0 h 97674"/>
                  <a:gd name="connsiteX1" fmla="*/ 120636 w 169177"/>
                  <a:gd name="connsiteY1" fmla="*/ 33086 h 97674"/>
                  <a:gd name="connsiteX2" fmla="*/ 12716 w 169177"/>
                  <a:gd name="connsiteY2" fmla="*/ 92221 h 97674"/>
                  <a:gd name="connsiteX3" fmla="*/ 0 w 169177"/>
                  <a:gd name="connsiteY3" fmla="*/ 97674 h 97674"/>
                  <a:gd name="connsiteX4" fmla="*/ 11081 w 169177"/>
                  <a:gd name="connsiteY4" fmla="*/ 89388 h 97674"/>
                  <a:gd name="connsiteX5" fmla="*/ 116253 w 169177"/>
                  <a:gd name="connsiteY5" fmla="*/ 25495 h 97674"/>
                  <a:gd name="connsiteX6" fmla="*/ 169177 w 169177"/>
                  <a:gd name="connsiteY6" fmla="*/ 0 h 9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177" h="97674">
                    <a:moveTo>
                      <a:pt x="169177" y="0"/>
                    </a:moveTo>
                    <a:lnTo>
                      <a:pt x="120636" y="33086"/>
                    </a:lnTo>
                    <a:cubicBezTo>
                      <a:pt x="85556" y="54573"/>
                      <a:pt x="49534" y="74298"/>
                      <a:pt x="12716" y="92221"/>
                    </a:cubicBezTo>
                    <a:lnTo>
                      <a:pt x="0" y="97674"/>
                    </a:lnTo>
                    <a:lnTo>
                      <a:pt x="11081" y="89388"/>
                    </a:lnTo>
                    <a:cubicBezTo>
                      <a:pt x="45012" y="66465"/>
                      <a:pt x="80105" y="45132"/>
                      <a:pt x="116253" y="25495"/>
                    </a:cubicBezTo>
                    <a:lnTo>
                      <a:pt x="169177" y="0"/>
                    </a:lnTo>
                    <a:close/>
                  </a:path>
                </a:pathLst>
              </a:custGeom>
              <a:solidFill>
                <a:srgbClr val="6AC4E6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CDB024C-FE68-04CE-49FD-C4887429CEF8}"/>
                  </a:ext>
                </a:extLst>
              </p:cNvPr>
              <p:cNvSpPr/>
              <p:nvPr/>
            </p:nvSpPr>
            <p:spPr>
              <a:xfrm>
                <a:off x="6651101" y="3749487"/>
                <a:ext cx="169173" cy="97672"/>
              </a:xfrm>
              <a:custGeom>
                <a:avLst/>
                <a:gdLst>
                  <a:gd name="connsiteX0" fmla="*/ 0 w 169173"/>
                  <a:gd name="connsiteY0" fmla="*/ 0 h 97672"/>
                  <a:gd name="connsiteX1" fmla="*/ 52921 w 169173"/>
                  <a:gd name="connsiteY1" fmla="*/ 25494 h 97672"/>
                  <a:gd name="connsiteX2" fmla="*/ 158093 w 169173"/>
                  <a:gd name="connsiteY2" fmla="*/ 89387 h 97672"/>
                  <a:gd name="connsiteX3" fmla="*/ 169173 w 169173"/>
                  <a:gd name="connsiteY3" fmla="*/ 97672 h 97672"/>
                  <a:gd name="connsiteX4" fmla="*/ 156459 w 169173"/>
                  <a:gd name="connsiteY4" fmla="*/ 92220 h 97672"/>
                  <a:gd name="connsiteX5" fmla="*/ 48539 w 169173"/>
                  <a:gd name="connsiteY5" fmla="*/ 33085 h 97672"/>
                  <a:gd name="connsiteX6" fmla="*/ 0 w 169173"/>
                  <a:gd name="connsiteY6" fmla="*/ 0 h 9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173" h="97672">
                    <a:moveTo>
                      <a:pt x="0" y="0"/>
                    </a:moveTo>
                    <a:lnTo>
                      <a:pt x="52921" y="25494"/>
                    </a:lnTo>
                    <a:cubicBezTo>
                      <a:pt x="89070" y="45131"/>
                      <a:pt x="124163" y="66464"/>
                      <a:pt x="158093" y="89387"/>
                    </a:cubicBezTo>
                    <a:lnTo>
                      <a:pt x="169173" y="97672"/>
                    </a:lnTo>
                    <a:lnTo>
                      <a:pt x="156459" y="92220"/>
                    </a:lnTo>
                    <a:cubicBezTo>
                      <a:pt x="119641" y="74297"/>
                      <a:pt x="83619" y="54572"/>
                      <a:pt x="48539" y="330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AC4E6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BB23A68F-89AD-31B2-014A-1F14A458AA56}"/>
                  </a:ext>
                </a:extLst>
              </p:cNvPr>
              <p:cNvGrpSpPr/>
              <p:nvPr/>
            </p:nvGrpSpPr>
            <p:grpSpPr>
              <a:xfrm>
                <a:off x="3549211" y="685800"/>
                <a:ext cx="4881739" cy="3285195"/>
                <a:chOff x="3549211" y="685800"/>
                <a:chExt cx="4881739" cy="3285195"/>
              </a:xfrm>
            </p:grpSpPr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059537FB-9890-7937-AA7F-301F04438769}"/>
                    </a:ext>
                  </a:extLst>
                </p:cNvPr>
                <p:cNvSpPr/>
                <p:nvPr/>
              </p:nvSpPr>
              <p:spPr>
                <a:xfrm>
                  <a:off x="3549211" y="685800"/>
                  <a:ext cx="4881739" cy="3285195"/>
                </a:xfrm>
                <a:custGeom>
                  <a:avLst/>
                  <a:gdLst>
                    <a:gd name="connsiteX0" fmla="*/ 251202 w 4881739"/>
                    <a:gd name="connsiteY0" fmla="*/ 1250406 h 3285195"/>
                    <a:gd name="connsiteX1" fmla="*/ 242023 w 4881739"/>
                    <a:gd name="connsiteY1" fmla="*/ 1261945 h 3285195"/>
                    <a:gd name="connsiteX2" fmla="*/ 250775 w 4881739"/>
                    <a:gd name="connsiteY2" fmla="*/ 1251288 h 3285195"/>
                    <a:gd name="connsiteX3" fmla="*/ 2546789 w 4881739"/>
                    <a:gd name="connsiteY3" fmla="*/ 0 h 3285195"/>
                    <a:gd name="connsiteX4" fmla="*/ 4821494 w 4881739"/>
                    <a:gd name="connsiteY4" fmla="*/ 1209451 h 3285195"/>
                    <a:gd name="connsiteX5" fmla="*/ 4881739 w 4881739"/>
                    <a:gd name="connsiteY5" fmla="*/ 1308618 h 3285195"/>
                    <a:gd name="connsiteX6" fmla="*/ 4851556 w 4881739"/>
                    <a:gd name="connsiteY6" fmla="*/ 1261945 h 3285195"/>
                    <a:gd name="connsiteX7" fmla="*/ 3179984 w 4881739"/>
                    <a:gd name="connsiteY7" fmla="*/ 904702 h 3285195"/>
                    <a:gd name="connsiteX8" fmla="*/ 2559648 w 4881739"/>
                    <a:gd name="connsiteY8" fmla="*/ 1798860 h 3285195"/>
                    <a:gd name="connsiteX9" fmla="*/ 2546790 w 4881739"/>
                    <a:gd name="connsiteY9" fmla="*/ 1906880 h 3285195"/>
                    <a:gd name="connsiteX10" fmla="*/ 2545154 w 4881739"/>
                    <a:gd name="connsiteY10" fmla="*/ 1920619 h 3285195"/>
                    <a:gd name="connsiteX11" fmla="*/ 2542407 w 4881739"/>
                    <a:gd name="connsiteY11" fmla="*/ 2043648 h 3285195"/>
                    <a:gd name="connsiteX12" fmla="*/ 2546790 w 4881739"/>
                    <a:gd name="connsiteY12" fmla="*/ 2102225 h 3285195"/>
                    <a:gd name="connsiteX13" fmla="*/ 2541938 w 4881739"/>
                    <a:gd name="connsiteY13" fmla="*/ 2167071 h 3285195"/>
                    <a:gd name="connsiteX14" fmla="*/ 2380492 w 4881739"/>
                    <a:gd name="connsiteY14" fmla="*/ 2647188 h 3285195"/>
                    <a:gd name="connsiteX15" fmla="*/ 2045422 w 4881739"/>
                    <a:gd name="connsiteY15" fmla="*/ 3027063 h 3285195"/>
                    <a:gd name="connsiteX16" fmla="*/ 1991692 w 4881739"/>
                    <a:gd name="connsiteY16" fmla="*/ 3063686 h 3285195"/>
                    <a:gd name="connsiteX17" fmla="*/ 1938768 w 4881739"/>
                    <a:gd name="connsiteY17" fmla="*/ 3089181 h 3285195"/>
                    <a:gd name="connsiteX18" fmla="*/ 1833596 w 4881739"/>
                    <a:gd name="connsiteY18" fmla="*/ 3153074 h 3285195"/>
                    <a:gd name="connsiteX19" fmla="*/ 1822515 w 4881739"/>
                    <a:gd name="connsiteY19" fmla="*/ 3161360 h 3285195"/>
                    <a:gd name="connsiteX20" fmla="*/ 1722538 w 4881739"/>
                    <a:gd name="connsiteY20" fmla="*/ 3204234 h 3285195"/>
                    <a:gd name="connsiteX21" fmla="*/ 638006 w 4881739"/>
                    <a:gd name="connsiteY21" fmla="*/ 3114086 h 3285195"/>
                    <a:gd name="connsiteX22" fmla="*/ 111602 w 4881739"/>
                    <a:gd name="connsiteY22" fmla="*/ 1487841 h 3285195"/>
                    <a:gd name="connsiteX23" fmla="*/ 157897 w 4881739"/>
                    <a:gd name="connsiteY23" fmla="*/ 1397409 h 3285195"/>
                    <a:gd name="connsiteX24" fmla="*/ 211823 w 4881739"/>
                    <a:gd name="connsiteY24" fmla="*/ 1308643 h 3285195"/>
                    <a:gd name="connsiteX25" fmla="*/ 272084 w 4881739"/>
                    <a:gd name="connsiteY25" fmla="*/ 1209451 h 3285195"/>
                    <a:gd name="connsiteX26" fmla="*/ 2546789 w 4881739"/>
                    <a:gd name="connsiteY26" fmla="*/ 0 h 328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881739" h="3285195">
                      <a:moveTo>
                        <a:pt x="251202" y="1250406"/>
                      </a:moveTo>
                      <a:lnTo>
                        <a:pt x="242023" y="1261945"/>
                      </a:lnTo>
                      <a:lnTo>
                        <a:pt x="250775" y="1251288"/>
                      </a:lnTo>
                      <a:close/>
                      <a:moveTo>
                        <a:pt x="2546789" y="0"/>
                      </a:moveTo>
                      <a:cubicBezTo>
                        <a:pt x="3493682" y="0"/>
                        <a:pt x="4328521" y="479755"/>
                        <a:pt x="4821494" y="1209451"/>
                      </a:cubicBezTo>
                      <a:lnTo>
                        <a:pt x="4881739" y="1308618"/>
                      </a:lnTo>
                      <a:lnTo>
                        <a:pt x="4851556" y="1261945"/>
                      </a:lnTo>
                      <a:cubicBezTo>
                        <a:pt x="4473373" y="737559"/>
                        <a:pt x="3751958" y="574473"/>
                        <a:pt x="3179984" y="904702"/>
                      </a:cubicBezTo>
                      <a:cubicBezTo>
                        <a:pt x="2836801" y="1102839"/>
                        <a:pt x="2620517" y="1436365"/>
                        <a:pt x="2559648" y="1798860"/>
                      </a:cubicBezTo>
                      <a:lnTo>
                        <a:pt x="2546790" y="1906880"/>
                      </a:lnTo>
                      <a:lnTo>
                        <a:pt x="2545154" y="1920619"/>
                      </a:lnTo>
                      <a:cubicBezTo>
                        <a:pt x="2542268" y="1961466"/>
                        <a:pt x="2541339" y="2002524"/>
                        <a:pt x="2542407" y="2043648"/>
                      </a:cubicBezTo>
                      <a:lnTo>
                        <a:pt x="2546790" y="2102225"/>
                      </a:lnTo>
                      <a:lnTo>
                        <a:pt x="2541938" y="2167071"/>
                      </a:lnTo>
                      <a:cubicBezTo>
                        <a:pt x="2521534" y="2331509"/>
                        <a:pt x="2468553" y="2494662"/>
                        <a:pt x="2380492" y="2647188"/>
                      </a:cubicBezTo>
                      <a:cubicBezTo>
                        <a:pt x="2292431" y="2799714"/>
                        <a:pt x="2177627" y="2927174"/>
                        <a:pt x="2045422" y="3027063"/>
                      </a:cubicBezTo>
                      <a:lnTo>
                        <a:pt x="1991692" y="3063686"/>
                      </a:lnTo>
                      <a:lnTo>
                        <a:pt x="1938768" y="3089181"/>
                      </a:lnTo>
                      <a:cubicBezTo>
                        <a:pt x="1902620" y="3108818"/>
                        <a:pt x="1867527" y="3130151"/>
                        <a:pt x="1833596" y="3153074"/>
                      </a:cubicBezTo>
                      <a:lnTo>
                        <a:pt x="1822515" y="3161360"/>
                      </a:lnTo>
                      <a:lnTo>
                        <a:pt x="1722538" y="3204234"/>
                      </a:lnTo>
                      <a:cubicBezTo>
                        <a:pt x="1378174" y="3332768"/>
                        <a:pt x="981190" y="3312223"/>
                        <a:pt x="638006" y="3114086"/>
                      </a:cubicBezTo>
                      <a:cubicBezTo>
                        <a:pt x="66033" y="2783857"/>
                        <a:pt x="-153439" y="2077551"/>
                        <a:pt x="111602" y="1487841"/>
                      </a:cubicBezTo>
                      <a:lnTo>
                        <a:pt x="157897" y="1397409"/>
                      </a:lnTo>
                      <a:lnTo>
                        <a:pt x="211823" y="1308643"/>
                      </a:lnTo>
                      <a:lnTo>
                        <a:pt x="272084" y="1209451"/>
                      </a:lnTo>
                      <a:cubicBezTo>
                        <a:pt x="765057" y="479755"/>
                        <a:pt x="1599897" y="0"/>
                        <a:pt x="254678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outerShdw blurRad="317500" dist="152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A0A4A0A8-0145-DB1C-ADE2-925539D3F10B}"/>
                    </a:ext>
                  </a:extLst>
                </p:cNvPr>
                <p:cNvSpPr/>
                <p:nvPr/>
              </p:nvSpPr>
              <p:spPr>
                <a:xfrm>
                  <a:off x="3549211" y="685800"/>
                  <a:ext cx="4881739" cy="3285195"/>
                </a:xfrm>
                <a:custGeom>
                  <a:avLst/>
                  <a:gdLst>
                    <a:gd name="connsiteX0" fmla="*/ 251202 w 4881739"/>
                    <a:gd name="connsiteY0" fmla="*/ 1250406 h 3285195"/>
                    <a:gd name="connsiteX1" fmla="*/ 242023 w 4881739"/>
                    <a:gd name="connsiteY1" fmla="*/ 1261945 h 3285195"/>
                    <a:gd name="connsiteX2" fmla="*/ 250775 w 4881739"/>
                    <a:gd name="connsiteY2" fmla="*/ 1251288 h 3285195"/>
                    <a:gd name="connsiteX3" fmla="*/ 2546789 w 4881739"/>
                    <a:gd name="connsiteY3" fmla="*/ 0 h 3285195"/>
                    <a:gd name="connsiteX4" fmla="*/ 4821494 w 4881739"/>
                    <a:gd name="connsiteY4" fmla="*/ 1209451 h 3285195"/>
                    <a:gd name="connsiteX5" fmla="*/ 4881739 w 4881739"/>
                    <a:gd name="connsiteY5" fmla="*/ 1308618 h 3285195"/>
                    <a:gd name="connsiteX6" fmla="*/ 4851556 w 4881739"/>
                    <a:gd name="connsiteY6" fmla="*/ 1261945 h 3285195"/>
                    <a:gd name="connsiteX7" fmla="*/ 3179984 w 4881739"/>
                    <a:gd name="connsiteY7" fmla="*/ 904702 h 3285195"/>
                    <a:gd name="connsiteX8" fmla="*/ 2559648 w 4881739"/>
                    <a:gd name="connsiteY8" fmla="*/ 1798860 h 3285195"/>
                    <a:gd name="connsiteX9" fmla="*/ 2546790 w 4881739"/>
                    <a:gd name="connsiteY9" fmla="*/ 1906880 h 3285195"/>
                    <a:gd name="connsiteX10" fmla="*/ 2545154 w 4881739"/>
                    <a:gd name="connsiteY10" fmla="*/ 1920619 h 3285195"/>
                    <a:gd name="connsiteX11" fmla="*/ 2542407 w 4881739"/>
                    <a:gd name="connsiteY11" fmla="*/ 2043648 h 3285195"/>
                    <a:gd name="connsiteX12" fmla="*/ 2546790 w 4881739"/>
                    <a:gd name="connsiteY12" fmla="*/ 2102225 h 3285195"/>
                    <a:gd name="connsiteX13" fmla="*/ 2541938 w 4881739"/>
                    <a:gd name="connsiteY13" fmla="*/ 2167071 h 3285195"/>
                    <a:gd name="connsiteX14" fmla="*/ 2380492 w 4881739"/>
                    <a:gd name="connsiteY14" fmla="*/ 2647188 h 3285195"/>
                    <a:gd name="connsiteX15" fmla="*/ 2045422 w 4881739"/>
                    <a:gd name="connsiteY15" fmla="*/ 3027063 h 3285195"/>
                    <a:gd name="connsiteX16" fmla="*/ 1991692 w 4881739"/>
                    <a:gd name="connsiteY16" fmla="*/ 3063686 h 3285195"/>
                    <a:gd name="connsiteX17" fmla="*/ 1938768 w 4881739"/>
                    <a:gd name="connsiteY17" fmla="*/ 3089181 h 3285195"/>
                    <a:gd name="connsiteX18" fmla="*/ 1833596 w 4881739"/>
                    <a:gd name="connsiteY18" fmla="*/ 3153074 h 3285195"/>
                    <a:gd name="connsiteX19" fmla="*/ 1822515 w 4881739"/>
                    <a:gd name="connsiteY19" fmla="*/ 3161360 h 3285195"/>
                    <a:gd name="connsiteX20" fmla="*/ 1722538 w 4881739"/>
                    <a:gd name="connsiteY20" fmla="*/ 3204234 h 3285195"/>
                    <a:gd name="connsiteX21" fmla="*/ 638006 w 4881739"/>
                    <a:gd name="connsiteY21" fmla="*/ 3114086 h 3285195"/>
                    <a:gd name="connsiteX22" fmla="*/ 111602 w 4881739"/>
                    <a:gd name="connsiteY22" fmla="*/ 1487841 h 3285195"/>
                    <a:gd name="connsiteX23" fmla="*/ 157897 w 4881739"/>
                    <a:gd name="connsiteY23" fmla="*/ 1397409 h 3285195"/>
                    <a:gd name="connsiteX24" fmla="*/ 211823 w 4881739"/>
                    <a:gd name="connsiteY24" fmla="*/ 1308643 h 3285195"/>
                    <a:gd name="connsiteX25" fmla="*/ 272084 w 4881739"/>
                    <a:gd name="connsiteY25" fmla="*/ 1209451 h 3285195"/>
                    <a:gd name="connsiteX26" fmla="*/ 2546789 w 4881739"/>
                    <a:gd name="connsiteY26" fmla="*/ 0 h 328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881739" h="3285195">
                      <a:moveTo>
                        <a:pt x="251202" y="1250406"/>
                      </a:moveTo>
                      <a:lnTo>
                        <a:pt x="242023" y="1261945"/>
                      </a:lnTo>
                      <a:lnTo>
                        <a:pt x="250775" y="1251288"/>
                      </a:lnTo>
                      <a:close/>
                      <a:moveTo>
                        <a:pt x="2546789" y="0"/>
                      </a:moveTo>
                      <a:cubicBezTo>
                        <a:pt x="3493682" y="0"/>
                        <a:pt x="4328521" y="479755"/>
                        <a:pt x="4821494" y="1209451"/>
                      </a:cubicBezTo>
                      <a:lnTo>
                        <a:pt x="4881739" y="1308618"/>
                      </a:lnTo>
                      <a:lnTo>
                        <a:pt x="4851556" y="1261945"/>
                      </a:lnTo>
                      <a:cubicBezTo>
                        <a:pt x="4473373" y="737559"/>
                        <a:pt x="3751958" y="574473"/>
                        <a:pt x="3179984" y="904702"/>
                      </a:cubicBezTo>
                      <a:cubicBezTo>
                        <a:pt x="2836801" y="1102839"/>
                        <a:pt x="2620517" y="1436365"/>
                        <a:pt x="2559648" y="1798860"/>
                      </a:cubicBezTo>
                      <a:lnTo>
                        <a:pt x="2546790" y="1906880"/>
                      </a:lnTo>
                      <a:lnTo>
                        <a:pt x="2545154" y="1920619"/>
                      </a:lnTo>
                      <a:cubicBezTo>
                        <a:pt x="2542268" y="1961466"/>
                        <a:pt x="2541339" y="2002524"/>
                        <a:pt x="2542407" y="2043648"/>
                      </a:cubicBezTo>
                      <a:lnTo>
                        <a:pt x="2546790" y="2102225"/>
                      </a:lnTo>
                      <a:lnTo>
                        <a:pt x="2541938" y="2167071"/>
                      </a:lnTo>
                      <a:cubicBezTo>
                        <a:pt x="2521534" y="2331509"/>
                        <a:pt x="2468553" y="2494662"/>
                        <a:pt x="2380492" y="2647188"/>
                      </a:cubicBezTo>
                      <a:cubicBezTo>
                        <a:pt x="2292431" y="2799714"/>
                        <a:pt x="2177627" y="2927174"/>
                        <a:pt x="2045422" y="3027063"/>
                      </a:cubicBezTo>
                      <a:lnTo>
                        <a:pt x="1991692" y="3063686"/>
                      </a:lnTo>
                      <a:lnTo>
                        <a:pt x="1938768" y="3089181"/>
                      </a:lnTo>
                      <a:cubicBezTo>
                        <a:pt x="1902620" y="3108818"/>
                        <a:pt x="1867527" y="3130151"/>
                        <a:pt x="1833596" y="3153074"/>
                      </a:cubicBezTo>
                      <a:lnTo>
                        <a:pt x="1822515" y="3161360"/>
                      </a:lnTo>
                      <a:lnTo>
                        <a:pt x="1722538" y="3204234"/>
                      </a:lnTo>
                      <a:cubicBezTo>
                        <a:pt x="1378174" y="3332768"/>
                        <a:pt x="981190" y="3312223"/>
                        <a:pt x="638006" y="3114086"/>
                      </a:cubicBezTo>
                      <a:cubicBezTo>
                        <a:pt x="66033" y="2783857"/>
                        <a:pt x="-153439" y="2077551"/>
                        <a:pt x="111602" y="1487841"/>
                      </a:cubicBezTo>
                      <a:lnTo>
                        <a:pt x="157897" y="1397409"/>
                      </a:lnTo>
                      <a:lnTo>
                        <a:pt x="211823" y="1308643"/>
                      </a:lnTo>
                      <a:lnTo>
                        <a:pt x="272084" y="1209451"/>
                      </a:lnTo>
                      <a:cubicBezTo>
                        <a:pt x="765057" y="479755"/>
                        <a:pt x="1599897" y="0"/>
                        <a:pt x="254678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innerShdw blurRad="762000">
                    <a:srgbClr val="00B0F0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2FC9C39-AB7D-433D-9BDA-531C9F5EABEF}"/>
                  </a:ext>
                </a:extLst>
              </p:cNvPr>
              <p:cNvGrpSpPr/>
              <p:nvPr/>
            </p:nvGrpSpPr>
            <p:grpSpPr>
              <a:xfrm>
                <a:off x="6096002" y="1419393"/>
                <a:ext cx="2743198" cy="4746222"/>
                <a:chOff x="6096002" y="1419393"/>
                <a:chExt cx="2743198" cy="4746222"/>
              </a:xfrm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A27B8646-D6B3-DF56-4ADB-AE16C11AC761}"/>
                    </a:ext>
                  </a:extLst>
                </p:cNvPr>
                <p:cNvSpPr/>
                <p:nvPr/>
              </p:nvSpPr>
              <p:spPr>
                <a:xfrm>
                  <a:off x="6096002" y="1419393"/>
                  <a:ext cx="2743198" cy="4746222"/>
                </a:xfrm>
                <a:custGeom>
                  <a:avLst/>
                  <a:gdLst>
                    <a:gd name="connsiteX0" fmla="*/ 1236734 w 2743198"/>
                    <a:gd name="connsiteY0" fmla="*/ 429 h 4746222"/>
                    <a:gd name="connsiteX1" fmla="*/ 2304766 w 2743198"/>
                    <a:gd name="connsiteY1" fmla="*/ 528352 h 4746222"/>
                    <a:gd name="connsiteX2" fmla="*/ 2334949 w 2743198"/>
                    <a:gd name="connsiteY2" fmla="*/ 575025 h 4746222"/>
                    <a:gd name="connsiteX3" fmla="*/ 2388898 w 2743198"/>
                    <a:gd name="connsiteY3" fmla="*/ 663826 h 4746222"/>
                    <a:gd name="connsiteX4" fmla="*/ 2388903 w 2743198"/>
                    <a:gd name="connsiteY4" fmla="*/ 663837 h 4746222"/>
                    <a:gd name="connsiteX5" fmla="*/ 2412109 w 2743198"/>
                    <a:gd name="connsiteY5" fmla="*/ 702035 h 4746222"/>
                    <a:gd name="connsiteX6" fmla="*/ 2743198 w 2743198"/>
                    <a:gd name="connsiteY6" fmla="*/ 2009607 h 4746222"/>
                    <a:gd name="connsiteX7" fmla="*/ 280475 w 2743198"/>
                    <a:gd name="connsiteY7" fmla="*/ 4738644 h 4746222"/>
                    <a:gd name="connsiteX8" fmla="*/ 130420 w 2743198"/>
                    <a:gd name="connsiteY8" fmla="*/ 4746222 h 4746222"/>
                    <a:gd name="connsiteX9" fmla="*/ 257074 w 2743198"/>
                    <a:gd name="connsiteY9" fmla="*/ 4726892 h 4746222"/>
                    <a:gd name="connsiteX10" fmla="*/ 1275586 w 2743198"/>
                    <a:gd name="connsiteY10" fmla="*/ 3477219 h 4746222"/>
                    <a:gd name="connsiteX11" fmla="*/ 811391 w 2743198"/>
                    <a:gd name="connsiteY11" fmla="*/ 2492913 h 4746222"/>
                    <a:gd name="connsiteX12" fmla="*/ 724271 w 2743198"/>
                    <a:gd name="connsiteY12" fmla="*/ 2427766 h 4746222"/>
                    <a:gd name="connsiteX13" fmla="*/ 787601 w 2743198"/>
                    <a:gd name="connsiteY13" fmla="*/ 2454925 h 4746222"/>
                    <a:gd name="connsiteX14" fmla="*/ 787601 w 2743198"/>
                    <a:gd name="connsiteY14" fmla="*/ 2454924 h 4746222"/>
                    <a:gd name="connsiteX15" fmla="*/ 724272 w 2743198"/>
                    <a:gd name="connsiteY15" fmla="*/ 2427766 h 4746222"/>
                    <a:gd name="connsiteX16" fmla="*/ 713192 w 2743198"/>
                    <a:gd name="connsiteY16" fmla="*/ 2419481 h 4746222"/>
                    <a:gd name="connsiteX17" fmla="*/ 608020 w 2743198"/>
                    <a:gd name="connsiteY17" fmla="*/ 2355588 h 4746222"/>
                    <a:gd name="connsiteX18" fmla="*/ 555099 w 2743198"/>
                    <a:gd name="connsiteY18" fmla="*/ 2330094 h 4746222"/>
                    <a:gd name="connsiteX19" fmla="*/ 501367 w 2743198"/>
                    <a:gd name="connsiteY19" fmla="*/ 2293470 h 4746222"/>
                    <a:gd name="connsiteX20" fmla="*/ 166297 w 2743198"/>
                    <a:gd name="connsiteY20" fmla="*/ 1913595 h 4746222"/>
                    <a:gd name="connsiteX21" fmla="*/ 4851 w 2743198"/>
                    <a:gd name="connsiteY21" fmla="*/ 1433478 h 4746222"/>
                    <a:gd name="connsiteX22" fmla="*/ 0 w 2743198"/>
                    <a:gd name="connsiteY22" fmla="*/ 1368632 h 4746222"/>
                    <a:gd name="connsiteX23" fmla="*/ 4382 w 2743198"/>
                    <a:gd name="connsiteY23" fmla="*/ 1310055 h 4746222"/>
                    <a:gd name="connsiteX24" fmla="*/ 1635 w 2743198"/>
                    <a:gd name="connsiteY24" fmla="*/ 1187026 h 4746222"/>
                    <a:gd name="connsiteX25" fmla="*/ 0 w 2743198"/>
                    <a:gd name="connsiteY25" fmla="*/ 1173287 h 4746222"/>
                    <a:gd name="connsiteX26" fmla="*/ 12858 w 2743198"/>
                    <a:gd name="connsiteY26" fmla="*/ 1065267 h 4746222"/>
                    <a:gd name="connsiteX27" fmla="*/ 633194 w 2743198"/>
                    <a:gd name="connsiteY27" fmla="*/ 171109 h 4746222"/>
                    <a:gd name="connsiteX28" fmla="*/ 1236734 w 2743198"/>
                    <a:gd name="connsiteY28" fmla="*/ 429 h 4746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743198" h="4746222">
                      <a:moveTo>
                        <a:pt x="1236734" y="429"/>
                      </a:moveTo>
                      <a:cubicBezTo>
                        <a:pt x="1647974" y="-10252"/>
                        <a:pt x="2052644" y="178761"/>
                        <a:pt x="2304766" y="528352"/>
                      </a:cubicBezTo>
                      <a:lnTo>
                        <a:pt x="2334949" y="575025"/>
                      </a:lnTo>
                      <a:lnTo>
                        <a:pt x="2388898" y="663826"/>
                      </a:lnTo>
                      <a:lnTo>
                        <a:pt x="2388903" y="663837"/>
                      </a:lnTo>
                      <a:lnTo>
                        <a:pt x="2412109" y="702035"/>
                      </a:lnTo>
                      <a:cubicBezTo>
                        <a:pt x="2623259" y="1090728"/>
                        <a:pt x="2743198" y="1536161"/>
                        <a:pt x="2743198" y="2009607"/>
                      </a:cubicBezTo>
                      <a:cubicBezTo>
                        <a:pt x="2743198" y="3429946"/>
                        <a:pt x="1663750" y="4598165"/>
                        <a:pt x="280475" y="4738644"/>
                      </a:cubicBezTo>
                      <a:lnTo>
                        <a:pt x="130420" y="4746222"/>
                      </a:lnTo>
                      <a:lnTo>
                        <a:pt x="257074" y="4726892"/>
                      </a:lnTo>
                      <a:cubicBezTo>
                        <a:pt x="838338" y="4607948"/>
                        <a:pt x="1275586" y="4093646"/>
                        <a:pt x="1275586" y="3477219"/>
                      </a:cubicBezTo>
                      <a:cubicBezTo>
                        <a:pt x="1275586" y="3080945"/>
                        <a:pt x="1094887" y="2726875"/>
                        <a:pt x="811391" y="2492913"/>
                      </a:cubicBezTo>
                      <a:lnTo>
                        <a:pt x="724271" y="2427766"/>
                      </a:lnTo>
                      <a:lnTo>
                        <a:pt x="787601" y="2454925"/>
                      </a:lnTo>
                      <a:lnTo>
                        <a:pt x="787601" y="2454924"/>
                      </a:lnTo>
                      <a:lnTo>
                        <a:pt x="724272" y="2427766"/>
                      </a:lnTo>
                      <a:lnTo>
                        <a:pt x="713192" y="2419481"/>
                      </a:lnTo>
                      <a:cubicBezTo>
                        <a:pt x="679262" y="2396558"/>
                        <a:pt x="644169" y="2375225"/>
                        <a:pt x="608020" y="2355588"/>
                      </a:cubicBezTo>
                      <a:lnTo>
                        <a:pt x="555099" y="2330094"/>
                      </a:lnTo>
                      <a:lnTo>
                        <a:pt x="501367" y="2293470"/>
                      </a:lnTo>
                      <a:cubicBezTo>
                        <a:pt x="369163" y="2193581"/>
                        <a:pt x="254358" y="2066121"/>
                        <a:pt x="166297" y="1913595"/>
                      </a:cubicBezTo>
                      <a:cubicBezTo>
                        <a:pt x="78236" y="1761069"/>
                        <a:pt x="25255" y="1597916"/>
                        <a:pt x="4851" y="1433478"/>
                      </a:cubicBezTo>
                      <a:lnTo>
                        <a:pt x="0" y="1368632"/>
                      </a:lnTo>
                      <a:lnTo>
                        <a:pt x="4382" y="1310055"/>
                      </a:lnTo>
                      <a:cubicBezTo>
                        <a:pt x="5451" y="1268931"/>
                        <a:pt x="4522" y="1227873"/>
                        <a:pt x="1635" y="1187026"/>
                      </a:cubicBezTo>
                      <a:lnTo>
                        <a:pt x="0" y="1173287"/>
                      </a:lnTo>
                      <a:lnTo>
                        <a:pt x="12858" y="1065267"/>
                      </a:lnTo>
                      <a:cubicBezTo>
                        <a:pt x="73727" y="702772"/>
                        <a:pt x="290011" y="369246"/>
                        <a:pt x="633194" y="171109"/>
                      </a:cubicBezTo>
                      <a:cubicBezTo>
                        <a:pt x="823852" y="61033"/>
                        <a:pt x="1031115" y="5769"/>
                        <a:pt x="1236734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outerShdw blurRad="317500" dist="1524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4B84386-85A7-993B-34BC-3D108446DBA1}"/>
                    </a:ext>
                  </a:extLst>
                </p:cNvPr>
                <p:cNvSpPr/>
                <p:nvPr/>
              </p:nvSpPr>
              <p:spPr>
                <a:xfrm>
                  <a:off x="6096002" y="1419393"/>
                  <a:ext cx="2743198" cy="4746222"/>
                </a:xfrm>
                <a:custGeom>
                  <a:avLst/>
                  <a:gdLst>
                    <a:gd name="connsiteX0" fmla="*/ 1236734 w 2743198"/>
                    <a:gd name="connsiteY0" fmla="*/ 429 h 4746222"/>
                    <a:gd name="connsiteX1" fmla="*/ 2304766 w 2743198"/>
                    <a:gd name="connsiteY1" fmla="*/ 528352 h 4746222"/>
                    <a:gd name="connsiteX2" fmla="*/ 2334949 w 2743198"/>
                    <a:gd name="connsiteY2" fmla="*/ 575025 h 4746222"/>
                    <a:gd name="connsiteX3" fmla="*/ 2388898 w 2743198"/>
                    <a:gd name="connsiteY3" fmla="*/ 663826 h 4746222"/>
                    <a:gd name="connsiteX4" fmla="*/ 2388903 w 2743198"/>
                    <a:gd name="connsiteY4" fmla="*/ 663837 h 4746222"/>
                    <a:gd name="connsiteX5" fmla="*/ 2412109 w 2743198"/>
                    <a:gd name="connsiteY5" fmla="*/ 702035 h 4746222"/>
                    <a:gd name="connsiteX6" fmla="*/ 2743198 w 2743198"/>
                    <a:gd name="connsiteY6" fmla="*/ 2009607 h 4746222"/>
                    <a:gd name="connsiteX7" fmla="*/ 280475 w 2743198"/>
                    <a:gd name="connsiteY7" fmla="*/ 4738644 h 4746222"/>
                    <a:gd name="connsiteX8" fmla="*/ 130420 w 2743198"/>
                    <a:gd name="connsiteY8" fmla="*/ 4746222 h 4746222"/>
                    <a:gd name="connsiteX9" fmla="*/ 257074 w 2743198"/>
                    <a:gd name="connsiteY9" fmla="*/ 4726892 h 4746222"/>
                    <a:gd name="connsiteX10" fmla="*/ 1275586 w 2743198"/>
                    <a:gd name="connsiteY10" fmla="*/ 3477219 h 4746222"/>
                    <a:gd name="connsiteX11" fmla="*/ 811391 w 2743198"/>
                    <a:gd name="connsiteY11" fmla="*/ 2492913 h 4746222"/>
                    <a:gd name="connsiteX12" fmla="*/ 724271 w 2743198"/>
                    <a:gd name="connsiteY12" fmla="*/ 2427766 h 4746222"/>
                    <a:gd name="connsiteX13" fmla="*/ 787601 w 2743198"/>
                    <a:gd name="connsiteY13" fmla="*/ 2454925 h 4746222"/>
                    <a:gd name="connsiteX14" fmla="*/ 787601 w 2743198"/>
                    <a:gd name="connsiteY14" fmla="*/ 2454924 h 4746222"/>
                    <a:gd name="connsiteX15" fmla="*/ 724272 w 2743198"/>
                    <a:gd name="connsiteY15" fmla="*/ 2427766 h 4746222"/>
                    <a:gd name="connsiteX16" fmla="*/ 713192 w 2743198"/>
                    <a:gd name="connsiteY16" fmla="*/ 2419481 h 4746222"/>
                    <a:gd name="connsiteX17" fmla="*/ 608020 w 2743198"/>
                    <a:gd name="connsiteY17" fmla="*/ 2355588 h 4746222"/>
                    <a:gd name="connsiteX18" fmla="*/ 555099 w 2743198"/>
                    <a:gd name="connsiteY18" fmla="*/ 2330094 h 4746222"/>
                    <a:gd name="connsiteX19" fmla="*/ 501367 w 2743198"/>
                    <a:gd name="connsiteY19" fmla="*/ 2293470 h 4746222"/>
                    <a:gd name="connsiteX20" fmla="*/ 166297 w 2743198"/>
                    <a:gd name="connsiteY20" fmla="*/ 1913595 h 4746222"/>
                    <a:gd name="connsiteX21" fmla="*/ 4851 w 2743198"/>
                    <a:gd name="connsiteY21" fmla="*/ 1433478 h 4746222"/>
                    <a:gd name="connsiteX22" fmla="*/ 0 w 2743198"/>
                    <a:gd name="connsiteY22" fmla="*/ 1368632 h 4746222"/>
                    <a:gd name="connsiteX23" fmla="*/ 4382 w 2743198"/>
                    <a:gd name="connsiteY23" fmla="*/ 1310055 h 4746222"/>
                    <a:gd name="connsiteX24" fmla="*/ 1635 w 2743198"/>
                    <a:gd name="connsiteY24" fmla="*/ 1187026 h 4746222"/>
                    <a:gd name="connsiteX25" fmla="*/ 0 w 2743198"/>
                    <a:gd name="connsiteY25" fmla="*/ 1173287 h 4746222"/>
                    <a:gd name="connsiteX26" fmla="*/ 12858 w 2743198"/>
                    <a:gd name="connsiteY26" fmla="*/ 1065267 h 4746222"/>
                    <a:gd name="connsiteX27" fmla="*/ 633194 w 2743198"/>
                    <a:gd name="connsiteY27" fmla="*/ 171109 h 4746222"/>
                    <a:gd name="connsiteX28" fmla="*/ 1236734 w 2743198"/>
                    <a:gd name="connsiteY28" fmla="*/ 429 h 4746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743198" h="4746222">
                      <a:moveTo>
                        <a:pt x="1236734" y="429"/>
                      </a:moveTo>
                      <a:cubicBezTo>
                        <a:pt x="1647974" y="-10252"/>
                        <a:pt x="2052644" y="178761"/>
                        <a:pt x="2304766" y="528352"/>
                      </a:cubicBezTo>
                      <a:lnTo>
                        <a:pt x="2334949" y="575025"/>
                      </a:lnTo>
                      <a:lnTo>
                        <a:pt x="2388898" y="663826"/>
                      </a:lnTo>
                      <a:lnTo>
                        <a:pt x="2388903" y="663837"/>
                      </a:lnTo>
                      <a:lnTo>
                        <a:pt x="2412109" y="702035"/>
                      </a:lnTo>
                      <a:cubicBezTo>
                        <a:pt x="2623259" y="1090728"/>
                        <a:pt x="2743198" y="1536161"/>
                        <a:pt x="2743198" y="2009607"/>
                      </a:cubicBezTo>
                      <a:cubicBezTo>
                        <a:pt x="2743198" y="3429946"/>
                        <a:pt x="1663750" y="4598165"/>
                        <a:pt x="280475" y="4738644"/>
                      </a:cubicBezTo>
                      <a:lnTo>
                        <a:pt x="130420" y="4746222"/>
                      </a:lnTo>
                      <a:lnTo>
                        <a:pt x="257074" y="4726892"/>
                      </a:lnTo>
                      <a:cubicBezTo>
                        <a:pt x="838338" y="4607948"/>
                        <a:pt x="1275586" y="4093646"/>
                        <a:pt x="1275586" y="3477219"/>
                      </a:cubicBezTo>
                      <a:cubicBezTo>
                        <a:pt x="1275586" y="3080945"/>
                        <a:pt x="1094887" y="2726875"/>
                        <a:pt x="811391" y="2492913"/>
                      </a:cubicBezTo>
                      <a:lnTo>
                        <a:pt x="724271" y="2427766"/>
                      </a:lnTo>
                      <a:lnTo>
                        <a:pt x="787601" y="2454925"/>
                      </a:lnTo>
                      <a:lnTo>
                        <a:pt x="787601" y="2454924"/>
                      </a:lnTo>
                      <a:lnTo>
                        <a:pt x="724272" y="2427766"/>
                      </a:lnTo>
                      <a:lnTo>
                        <a:pt x="713192" y="2419481"/>
                      </a:lnTo>
                      <a:cubicBezTo>
                        <a:pt x="679262" y="2396558"/>
                        <a:pt x="644169" y="2375225"/>
                        <a:pt x="608020" y="2355588"/>
                      </a:cubicBezTo>
                      <a:lnTo>
                        <a:pt x="555099" y="2330094"/>
                      </a:lnTo>
                      <a:lnTo>
                        <a:pt x="501367" y="2293470"/>
                      </a:lnTo>
                      <a:cubicBezTo>
                        <a:pt x="369163" y="2193581"/>
                        <a:pt x="254358" y="2066121"/>
                        <a:pt x="166297" y="1913595"/>
                      </a:cubicBezTo>
                      <a:cubicBezTo>
                        <a:pt x="78236" y="1761069"/>
                        <a:pt x="25255" y="1597916"/>
                        <a:pt x="4851" y="1433478"/>
                      </a:cubicBezTo>
                      <a:lnTo>
                        <a:pt x="0" y="1368632"/>
                      </a:lnTo>
                      <a:lnTo>
                        <a:pt x="4382" y="1310055"/>
                      </a:lnTo>
                      <a:cubicBezTo>
                        <a:pt x="5451" y="1268931"/>
                        <a:pt x="4522" y="1227873"/>
                        <a:pt x="1635" y="1187026"/>
                      </a:cubicBezTo>
                      <a:lnTo>
                        <a:pt x="0" y="1173287"/>
                      </a:lnTo>
                      <a:lnTo>
                        <a:pt x="12858" y="1065267"/>
                      </a:lnTo>
                      <a:cubicBezTo>
                        <a:pt x="73727" y="702772"/>
                        <a:pt x="290011" y="369246"/>
                        <a:pt x="633194" y="171109"/>
                      </a:cubicBezTo>
                      <a:cubicBezTo>
                        <a:pt x="823852" y="61033"/>
                        <a:pt x="1031115" y="5769"/>
                        <a:pt x="1236734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innerShdw blurRad="762000">
                    <a:srgbClr val="00B0F0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FBF3F0A-2075-4F6F-9140-9BF137DBACA5}"/>
                  </a:ext>
                </a:extLst>
              </p:cNvPr>
              <p:cNvGrpSpPr/>
              <p:nvPr/>
            </p:nvGrpSpPr>
            <p:grpSpPr>
              <a:xfrm>
                <a:off x="3352800" y="2083209"/>
                <a:ext cx="4018788" cy="4088991"/>
                <a:chOff x="3352800" y="2083209"/>
                <a:chExt cx="4018788" cy="4088991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ADB4E92-EB8F-3EDF-76D5-2FF32A5AF550}"/>
                    </a:ext>
                  </a:extLst>
                </p:cNvPr>
                <p:cNvSpPr/>
                <p:nvPr/>
              </p:nvSpPr>
              <p:spPr>
                <a:xfrm>
                  <a:off x="3352800" y="2083209"/>
                  <a:ext cx="4018788" cy="4088991"/>
                </a:xfrm>
                <a:custGeom>
                  <a:avLst/>
                  <a:gdLst>
                    <a:gd name="connsiteX0" fmla="*/ 354308 w 4018788"/>
                    <a:gd name="connsiteY0" fmla="*/ 0 h 4088991"/>
                    <a:gd name="connsiteX1" fmla="*/ 308013 w 4018788"/>
                    <a:gd name="connsiteY1" fmla="*/ 90432 h 4088991"/>
                    <a:gd name="connsiteX2" fmla="*/ 834417 w 4018788"/>
                    <a:gd name="connsiteY2" fmla="*/ 1716677 h 4088991"/>
                    <a:gd name="connsiteX3" fmla="*/ 1918949 w 4018788"/>
                    <a:gd name="connsiteY3" fmla="*/ 1806825 h 4088991"/>
                    <a:gd name="connsiteX4" fmla="*/ 2018926 w 4018788"/>
                    <a:gd name="connsiteY4" fmla="*/ 1763951 h 4088991"/>
                    <a:gd name="connsiteX5" fmla="*/ 2031642 w 4018788"/>
                    <a:gd name="connsiteY5" fmla="*/ 1758498 h 4088991"/>
                    <a:gd name="connsiteX6" fmla="*/ 2139562 w 4018788"/>
                    <a:gd name="connsiteY6" fmla="*/ 1699363 h 4088991"/>
                    <a:gd name="connsiteX7" fmla="*/ 2188103 w 4018788"/>
                    <a:gd name="connsiteY7" fmla="*/ 1666277 h 4088991"/>
                    <a:gd name="connsiteX8" fmla="*/ 2246684 w 4018788"/>
                    <a:gd name="connsiteY8" fmla="*/ 1638057 h 4088991"/>
                    <a:gd name="connsiteX9" fmla="*/ 2743200 w 4018788"/>
                    <a:gd name="connsiteY9" fmla="*/ 1537815 h 4088991"/>
                    <a:gd name="connsiteX10" fmla="*/ 3239717 w 4018788"/>
                    <a:gd name="connsiteY10" fmla="*/ 1638057 h 4088991"/>
                    <a:gd name="connsiteX11" fmla="*/ 3298300 w 4018788"/>
                    <a:gd name="connsiteY11" fmla="*/ 1666278 h 4088991"/>
                    <a:gd name="connsiteX12" fmla="*/ 3346839 w 4018788"/>
                    <a:gd name="connsiteY12" fmla="*/ 1699363 h 4088991"/>
                    <a:gd name="connsiteX13" fmla="*/ 3454759 w 4018788"/>
                    <a:gd name="connsiteY13" fmla="*/ 1758498 h 4088991"/>
                    <a:gd name="connsiteX14" fmla="*/ 3467473 w 4018788"/>
                    <a:gd name="connsiteY14" fmla="*/ 1763950 h 4088991"/>
                    <a:gd name="connsiteX15" fmla="*/ 3554593 w 4018788"/>
                    <a:gd name="connsiteY15" fmla="*/ 1829097 h 4088991"/>
                    <a:gd name="connsiteX16" fmla="*/ 4018788 w 4018788"/>
                    <a:gd name="connsiteY16" fmla="*/ 2813403 h 4088991"/>
                    <a:gd name="connsiteX17" fmla="*/ 2743200 w 4018788"/>
                    <a:gd name="connsiteY17" fmla="*/ 4088991 h 4088991"/>
                    <a:gd name="connsiteX18" fmla="*/ 2612779 w 4018788"/>
                    <a:gd name="connsiteY18" fmla="*/ 4082406 h 4088991"/>
                    <a:gd name="connsiteX19" fmla="*/ 2612778 w 4018788"/>
                    <a:gd name="connsiteY19" fmla="*/ 4082405 h 4088991"/>
                    <a:gd name="connsiteX20" fmla="*/ 2462724 w 4018788"/>
                    <a:gd name="connsiteY20" fmla="*/ 4074828 h 4088991"/>
                    <a:gd name="connsiteX21" fmla="*/ 0 w 4018788"/>
                    <a:gd name="connsiteY21" fmla="*/ 1345791 h 4088991"/>
                    <a:gd name="connsiteX22" fmla="*/ 331089 w 4018788"/>
                    <a:gd name="connsiteY22" fmla="*/ 38219 h 408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018788" h="4088991">
                      <a:moveTo>
                        <a:pt x="354308" y="0"/>
                      </a:moveTo>
                      <a:lnTo>
                        <a:pt x="308013" y="90432"/>
                      </a:lnTo>
                      <a:cubicBezTo>
                        <a:pt x="42972" y="680142"/>
                        <a:pt x="262444" y="1386448"/>
                        <a:pt x="834417" y="1716677"/>
                      </a:cubicBezTo>
                      <a:cubicBezTo>
                        <a:pt x="1177601" y="1914814"/>
                        <a:pt x="1574585" y="1935359"/>
                        <a:pt x="1918949" y="1806825"/>
                      </a:cubicBezTo>
                      <a:lnTo>
                        <a:pt x="2018926" y="1763951"/>
                      </a:lnTo>
                      <a:lnTo>
                        <a:pt x="2031642" y="1758498"/>
                      </a:lnTo>
                      <a:cubicBezTo>
                        <a:pt x="2068460" y="1740575"/>
                        <a:pt x="2104482" y="1720850"/>
                        <a:pt x="2139562" y="1699363"/>
                      </a:cubicBezTo>
                      <a:lnTo>
                        <a:pt x="2188103" y="1666277"/>
                      </a:lnTo>
                      <a:lnTo>
                        <a:pt x="2246684" y="1638057"/>
                      </a:lnTo>
                      <a:cubicBezTo>
                        <a:pt x="2399293" y="1573509"/>
                        <a:pt x="2567078" y="1537815"/>
                        <a:pt x="2743200" y="1537815"/>
                      </a:cubicBezTo>
                      <a:cubicBezTo>
                        <a:pt x="2919322" y="1537815"/>
                        <a:pt x="3087107" y="1573509"/>
                        <a:pt x="3239717" y="1638057"/>
                      </a:cubicBezTo>
                      <a:lnTo>
                        <a:pt x="3298300" y="1666278"/>
                      </a:lnTo>
                      <a:lnTo>
                        <a:pt x="3346839" y="1699363"/>
                      </a:lnTo>
                      <a:cubicBezTo>
                        <a:pt x="3381919" y="1720850"/>
                        <a:pt x="3417941" y="1740575"/>
                        <a:pt x="3454759" y="1758498"/>
                      </a:cubicBezTo>
                      <a:lnTo>
                        <a:pt x="3467473" y="1763950"/>
                      </a:lnTo>
                      <a:lnTo>
                        <a:pt x="3554593" y="1829097"/>
                      </a:lnTo>
                      <a:cubicBezTo>
                        <a:pt x="3838089" y="2063059"/>
                        <a:pt x="4018788" y="2417129"/>
                        <a:pt x="4018788" y="2813403"/>
                      </a:cubicBezTo>
                      <a:cubicBezTo>
                        <a:pt x="4018788" y="3517891"/>
                        <a:pt x="3447688" y="4088991"/>
                        <a:pt x="2743200" y="4088991"/>
                      </a:cubicBezTo>
                      <a:cubicBezTo>
                        <a:pt x="2699170" y="4088991"/>
                        <a:pt x="2655660" y="4086760"/>
                        <a:pt x="2612779" y="4082406"/>
                      </a:cubicBezTo>
                      <a:lnTo>
                        <a:pt x="2612778" y="4082405"/>
                      </a:lnTo>
                      <a:lnTo>
                        <a:pt x="2462724" y="4074828"/>
                      </a:lnTo>
                      <a:cubicBezTo>
                        <a:pt x="1079448" y="3934349"/>
                        <a:pt x="0" y="2766130"/>
                        <a:pt x="0" y="1345791"/>
                      </a:cubicBezTo>
                      <a:cubicBezTo>
                        <a:pt x="0" y="872345"/>
                        <a:pt x="119939" y="426912"/>
                        <a:pt x="331089" y="3821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outerShdw blurRad="317500" dist="1524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693F726-8FE1-682F-8C00-C7761A4F5368}"/>
                    </a:ext>
                  </a:extLst>
                </p:cNvPr>
                <p:cNvSpPr/>
                <p:nvPr/>
              </p:nvSpPr>
              <p:spPr>
                <a:xfrm>
                  <a:off x="3352800" y="2083209"/>
                  <a:ext cx="4018788" cy="4088991"/>
                </a:xfrm>
                <a:custGeom>
                  <a:avLst/>
                  <a:gdLst>
                    <a:gd name="connsiteX0" fmla="*/ 354308 w 4018788"/>
                    <a:gd name="connsiteY0" fmla="*/ 0 h 4088991"/>
                    <a:gd name="connsiteX1" fmla="*/ 308013 w 4018788"/>
                    <a:gd name="connsiteY1" fmla="*/ 90432 h 4088991"/>
                    <a:gd name="connsiteX2" fmla="*/ 834417 w 4018788"/>
                    <a:gd name="connsiteY2" fmla="*/ 1716677 h 4088991"/>
                    <a:gd name="connsiteX3" fmla="*/ 1918949 w 4018788"/>
                    <a:gd name="connsiteY3" fmla="*/ 1806825 h 4088991"/>
                    <a:gd name="connsiteX4" fmla="*/ 2018926 w 4018788"/>
                    <a:gd name="connsiteY4" fmla="*/ 1763951 h 4088991"/>
                    <a:gd name="connsiteX5" fmla="*/ 2031642 w 4018788"/>
                    <a:gd name="connsiteY5" fmla="*/ 1758498 h 4088991"/>
                    <a:gd name="connsiteX6" fmla="*/ 2139562 w 4018788"/>
                    <a:gd name="connsiteY6" fmla="*/ 1699363 h 4088991"/>
                    <a:gd name="connsiteX7" fmla="*/ 2188103 w 4018788"/>
                    <a:gd name="connsiteY7" fmla="*/ 1666277 h 4088991"/>
                    <a:gd name="connsiteX8" fmla="*/ 2246684 w 4018788"/>
                    <a:gd name="connsiteY8" fmla="*/ 1638057 h 4088991"/>
                    <a:gd name="connsiteX9" fmla="*/ 2743200 w 4018788"/>
                    <a:gd name="connsiteY9" fmla="*/ 1537815 h 4088991"/>
                    <a:gd name="connsiteX10" fmla="*/ 3239717 w 4018788"/>
                    <a:gd name="connsiteY10" fmla="*/ 1638057 h 4088991"/>
                    <a:gd name="connsiteX11" fmla="*/ 3298300 w 4018788"/>
                    <a:gd name="connsiteY11" fmla="*/ 1666278 h 4088991"/>
                    <a:gd name="connsiteX12" fmla="*/ 3346839 w 4018788"/>
                    <a:gd name="connsiteY12" fmla="*/ 1699363 h 4088991"/>
                    <a:gd name="connsiteX13" fmla="*/ 3454759 w 4018788"/>
                    <a:gd name="connsiteY13" fmla="*/ 1758498 h 4088991"/>
                    <a:gd name="connsiteX14" fmla="*/ 3467473 w 4018788"/>
                    <a:gd name="connsiteY14" fmla="*/ 1763950 h 4088991"/>
                    <a:gd name="connsiteX15" fmla="*/ 3554593 w 4018788"/>
                    <a:gd name="connsiteY15" fmla="*/ 1829097 h 4088991"/>
                    <a:gd name="connsiteX16" fmla="*/ 4018788 w 4018788"/>
                    <a:gd name="connsiteY16" fmla="*/ 2813403 h 4088991"/>
                    <a:gd name="connsiteX17" fmla="*/ 2743200 w 4018788"/>
                    <a:gd name="connsiteY17" fmla="*/ 4088991 h 4088991"/>
                    <a:gd name="connsiteX18" fmla="*/ 2612779 w 4018788"/>
                    <a:gd name="connsiteY18" fmla="*/ 4082406 h 4088991"/>
                    <a:gd name="connsiteX19" fmla="*/ 2612778 w 4018788"/>
                    <a:gd name="connsiteY19" fmla="*/ 4082405 h 4088991"/>
                    <a:gd name="connsiteX20" fmla="*/ 2462724 w 4018788"/>
                    <a:gd name="connsiteY20" fmla="*/ 4074828 h 4088991"/>
                    <a:gd name="connsiteX21" fmla="*/ 0 w 4018788"/>
                    <a:gd name="connsiteY21" fmla="*/ 1345791 h 4088991"/>
                    <a:gd name="connsiteX22" fmla="*/ 331089 w 4018788"/>
                    <a:gd name="connsiteY22" fmla="*/ 38219 h 408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018788" h="4088991">
                      <a:moveTo>
                        <a:pt x="354308" y="0"/>
                      </a:moveTo>
                      <a:lnTo>
                        <a:pt x="308013" y="90432"/>
                      </a:lnTo>
                      <a:cubicBezTo>
                        <a:pt x="42972" y="680142"/>
                        <a:pt x="262444" y="1386448"/>
                        <a:pt x="834417" y="1716677"/>
                      </a:cubicBezTo>
                      <a:cubicBezTo>
                        <a:pt x="1177601" y="1914814"/>
                        <a:pt x="1574585" y="1935359"/>
                        <a:pt x="1918949" y="1806825"/>
                      </a:cubicBezTo>
                      <a:lnTo>
                        <a:pt x="2018926" y="1763951"/>
                      </a:lnTo>
                      <a:lnTo>
                        <a:pt x="2031642" y="1758498"/>
                      </a:lnTo>
                      <a:cubicBezTo>
                        <a:pt x="2068460" y="1740575"/>
                        <a:pt x="2104482" y="1720850"/>
                        <a:pt x="2139562" y="1699363"/>
                      </a:cubicBezTo>
                      <a:lnTo>
                        <a:pt x="2188103" y="1666277"/>
                      </a:lnTo>
                      <a:lnTo>
                        <a:pt x="2246684" y="1638057"/>
                      </a:lnTo>
                      <a:cubicBezTo>
                        <a:pt x="2399293" y="1573509"/>
                        <a:pt x="2567078" y="1537815"/>
                        <a:pt x="2743200" y="1537815"/>
                      </a:cubicBezTo>
                      <a:cubicBezTo>
                        <a:pt x="2919322" y="1537815"/>
                        <a:pt x="3087107" y="1573509"/>
                        <a:pt x="3239717" y="1638057"/>
                      </a:cubicBezTo>
                      <a:lnTo>
                        <a:pt x="3298300" y="1666278"/>
                      </a:lnTo>
                      <a:lnTo>
                        <a:pt x="3346839" y="1699363"/>
                      </a:lnTo>
                      <a:cubicBezTo>
                        <a:pt x="3381919" y="1720850"/>
                        <a:pt x="3417941" y="1740575"/>
                        <a:pt x="3454759" y="1758498"/>
                      </a:cubicBezTo>
                      <a:lnTo>
                        <a:pt x="3467473" y="1763950"/>
                      </a:lnTo>
                      <a:lnTo>
                        <a:pt x="3554593" y="1829097"/>
                      </a:lnTo>
                      <a:cubicBezTo>
                        <a:pt x="3838089" y="2063059"/>
                        <a:pt x="4018788" y="2417129"/>
                        <a:pt x="4018788" y="2813403"/>
                      </a:cubicBezTo>
                      <a:cubicBezTo>
                        <a:pt x="4018788" y="3517891"/>
                        <a:pt x="3447688" y="4088991"/>
                        <a:pt x="2743200" y="4088991"/>
                      </a:cubicBezTo>
                      <a:cubicBezTo>
                        <a:pt x="2699170" y="4088991"/>
                        <a:pt x="2655660" y="4086760"/>
                        <a:pt x="2612779" y="4082406"/>
                      </a:cubicBezTo>
                      <a:lnTo>
                        <a:pt x="2612778" y="4082405"/>
                      </a:lnTo>
                      <a:lnTo>
                        <a:pt x="2462724" y="4074828"/>
                      </a:lnTo>
                      <a:cubicBezTo>
                        <a:pt x="1079448" y="3934349"/>
                        <a:pt x="0" y="2766130"/>
                        <a:pt x="0" y="1345791"/>
                      </a:cubicBezTo>
                      <a:cubicBezTo>
                        <a:pt x="0" y="872345"/>
                        <a:pt x="119939" y="426912"/>
                        <a:pt x="331089" y="3821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innerShdw blurRad="762000">
                    <a:srgbClr val="00B0F0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04" name="Graphic 103" descr="List with solid fill">
              <a:extLst>
                <a:ext uri="{FF2B5EF4-FFF2-40B4-BE49-F238E27FC236}">
                  <a16:creationId xmlns:a16="http://schemas.microsoft.com/office/drawing/2014/main" id="{5DB24DAD-9526-F7AB-3962-2054041C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 rot="14400000">
              <a:off x="4878265" y="2058877"/>
              <a:ext cx="863600" cy="914400"/>
            </a:xfrm>
            <a:prstGeom prst="rect">
              <a:avLst/>
            </a:prstGeom>
          </p:spPr>
        </p:pic>
        <p:pic>
          <p:nvPicPr>
            <p:cNvPr id="105" name="Graphic 104" descr="Magnifying glass with solid fill">
              <a:extLst>
                <a:ext uri="{FF2B5EF4-FFF2-40B4-BE49-F238E27FC236}">
                  <a16:creationId xmlns:a16="http://schemas.microsoft.com/office/drawing/2014/main" id="{2E8EDEBE-0E04-C9C9-9E19-4694C8F13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93331" y="2714132"/>
              <a:ext cx="914400" cy="914400"/>
            </a:xfrm>
            <a:prstGeom prst="rect">
              <a:avLst/>
            </a:prstGeom>
          </p:spPr>
        </p:pic>
        <p:pic>
          <p:nvPicPr>
            <p:cNvPr id="106" name="Graphic 105" descr="Coins with solid fill">
              <a:extLst>
                <a:ext uri="{FF2B5EF4-FFF2-40B4-BE49-F238E27FC236}">
                  <a16:creationId xmlns:a16="http://schemas.microsoft.com/office/drawing/2014/main" id="{9897F2F1-B49F-447A-DEC4-4C1440738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 rot="7200000">
              <a:off x="5398592" y="3996667"/>
              <a:ext cx="863600" cy="91440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FA5FF06-0A86-2A2E-A64A-E2B9C00CE9AC}"/>
                </a:ext>
              </a:extLst>
            </p:cNvPr>
            <p:cNvSpPr txBox="1"/>
            <p:nvPr/>
          </p:nvSpPr>
          <p:spPr>
            <a:xfrm rot="21355660">
              <a:off x="6574119" y="3577396"/>
              <a:ext cx="1476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OBJECTIVE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82C4E49-1E70-55EE-2AFA-F7262BCC9604}"/>
                </a:ext>
              </a:extLst>
            </p:cNvPr>
            <p:cNvSpPr txBox="1"/>
            <p:nvPr/>
          </p:nvSpPr>
          <p:spPr>
            <a:xfrm rot="7899525">
              <a:off x="4386728" y="3834996"/>
              <a:ext cx="1617665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SYSTEM ARCHITECTURE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0780530-363E-0DF5-F52B-EBC4493959DF}"/>
                </a:ext>
              </a:extLst>
            </p:cNvPr>
            <p:cNvSpPr txBox="1"/>
            <p:nvPr/>
          </p:nvSpPr>
          <p:spPr>
            <a:xfrm rot="14400000">
              <a:off x="5285284" y="1895323"/>
              <a:ext cx="1222879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PROJECT OVERVIEW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22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71D8-801E-3911-B98E-BA4A27408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1F139BDC-6323-2EA6-3C65-7E23AE57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969821A5-3AAC-742B-39F2-3ACCD995AD71}"/>
              </a:ext>
            </a:extLst>
          </p:cNvPr>
          <p:cNvSpPr/>
          <p:nvPr/>
        </p:nvSpPr>
        <p:spPr>
          <a:xfrm>
            <a:off x="-1" y="-14334"/>
            <a:ext cx="12192001" cy="6886667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771033-8972-05B4-AFEF-F1F5D7447414}"/>
              </a:ext>
            </a:extLst>
          </p:cNvPr>
          <p:cNvSpPr txBox="1"/>
          <p:nvPr/>
        </p:nvSpPr>
        <p:spPr>
          <a:xfrm>
            <a:off x="4859482" y="506660"/>
            <a:ext cx="701072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System Architecture</a:t>
            </a:r>
          </a:p>
          <a:p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01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User Interface Layer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Console-based interaction handling all user inputs and displaying system responses in a clear, menu-driven format.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02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Bank Class Logic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Core business logic processing account operations, validating transactions, and enforcing banking rules.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03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File Operations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Handles reading from and writing to storage, ensuring data consistency across individual accounts and the master database.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04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Data Storage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Individual .txt files per account plus BankDatabase.txt containing </a:t>
            </a:r>
            <a:r>
              <a:rPr lang="en-US" sz="1600" dirty="0" err="1">
                <a:solidFill>
                  <a:schemeClr val="bg1"/>
                </a:solidFill>
              </a:rPr>
              <a:t>summarised</a:t>
            </a:r>
            <a:r>
              <a:rPr lang="en-US" sz="1600" dirty="0">
                <a:solidFill>
                  <a:schemeClr val="bg1"/>
                </a:solidFill>
              </a:rPr>
              <a:t> records of all accounts.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3C3BD-B589-F54F-3AC5-DE7051831013}"/>
              </a:ext>
            </a:extLst>
          </p:cNvPr>
          <p:cNvSpPr/>
          <p:nvPr/>
        </p:nvSpPr>
        <p:spPr>
          <a:xfrm>
            <a:off x="4542336" y="291059"/>
            <a:ext cx="7466162" cy="6343005"/>
          </a:xfrm>
          <a:prstGeom prst="roundRect">
            <a:avLst/>
          </a:prstGeom>
          <a:noFill/>
          <a:ln w="28575">
            <a:solidFill>
              <a:srgbClr val="29DD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!!Circle">
            <a:extLst>
              <a:ext uri="{FF2B5EF4-FFF2-40B4-BE49-F238E27FC236}">
                <a16:creationId xmlns:a16="http://schemas.microsoft.com/office/drawing/2014/main" id="{8BC7842D-0D2F-102F-66A0-E4583F57BB2C}"/>
              </a:ext>
            </a:extLst>
          </p:cNvPr>
          <p:cNvGrpSpPr/>
          <p:nvPr/>
        </p:nvGrpSpPr>
        <p:grpSpPr>
          <a:xfrm rot="13700475">
            <a:off x="165461" y="1523144"/>
            <a:ext cx="3886200" cy="3886200"/>
            <a:chOff x="4038600" y="1485900"/>
            <a:chExt cx="4114800" cy="38862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D4B2E89-6217-5CD6-C028-8BDFC8D2A0FA}"/>
                </a:ext>
              </a:extLst>
            </p:cNvPr>
            <p:cNvGrpSpPr/>
            <p:nvPr/>
          </p:nvGrpSpPr>
          <p:grpSpPr>
            <a:xfrm rot="1800000">
              <a:off x="4038600" y="1485900"/>
              <a:ext cx="4114800" cy="3886200"/>
              <a:chOff x="3352800" y="685800"/>
              <a:chExt cx="5486400" cy="548640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C20445-7479-5477-4283-6E55DE247415}"/>
                  </a:ext>
                </a:extLst>
              </p:cNvPr>
              <p:cNvSpPr/>
              <p:nvPr/>
            </p:nvSpPr>
            <p:spPr>
              <a:xfrm>
                <a:off x="8430951" y="1994419"/>
                <a:ext cx="53949" cy="88801"/>
              </a:xfrm>
              <a:custGeom>
                <a:avLst/>
                <a:gdLst>
                  <a:gd name="connsiteX0" fmla="*/ 0 w 53949"/>
                  <a:gd name="connsiteY0" fmla="*/ 0 h 88801"/>
                  <a:gd name="connsiteX1" fmla="*/ 40731 w 53949"/>
                  <a:gd name="connsiteY1" fmla="*/ 62982 h 88801"/>
                  <a:gd name="connsiteX2" fmla="*/ 53949 w 53949"/>
                  <a:gd name="connsiteY2" fmla="*/ 88801 h 88801"/>
                  <a:gd name="connsiteX3" fmla="*/ 0 w 53949"/>
                  <a:gd name="connsiteY3" fmla="*/ 0 h 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49" h="88801">
                    <a:moveTo>
                      <a:pt x="0" y="0"/>
                    </a:moveTo>
                    <a:lnTo>
                      <a:pt x="40731" y="62982"/>
                    </a:lnTo>
                    <a:lnTo>
                      <a:pt x="53949" y="888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318D47C-155D-9929-DD2E-7DBD35645A92}"/>
                  </a:ext>
                </a:extLst>
              </p:cNvPr>
              <p:cNvSpPr/>
              <p:nvPr/>
            </p:nvSpPr>
            <p:spPr>
              <a:xfrm>
                <a:off x="3707108" y="1994443"/>
                <a:ext cx="53926" cy="88766"/>
              </a:xfrm>
              <a:custGeom>
                <a:avLst/>
                <a:gdLst>
                  <a:gd name="connsiteX0" fmla="*/ 53926 w 53926"/>
                  <a:gd name="connsiteY0" fmla="*/ 0 h 88766"/>
                  <a:gd name="connsiteX1" fmla="*/ 0 w 53926"/>
                  <a:gd name="connsiteY1" fmla="*/ 88766 h 88766"/>
                  <a:gd name="connsiteX2" fmla="*/ 13212 w 53926"/>
                  <a:gd name="connsiteY2" fmla="*/ 62957 h 88766"/>
                  <a:gd name="connsiteX3" fmla="*/ 53926 w 53926"/>
                  <a:gd name="connsiteY3" fmla="*/ 0 h 88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26" h="88766">
                    <a:moveTo>
                      <a:pt x="53926" y="0"/>
                    </a:moveTo>
                    <a:lnTo>
                      <a:pt x="0" y="88766"/>
                    </a:lnTo>
                    <a:lnTo>
                      <a:pt x="13212" y="62957"/>
                    </a:lnTo>
                    <a:lnTo>
                      <a:pt x="5392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D2628B5-F3F8-40AE-3E00-B3599400E6E7}"/>
                  </a:ext>
                </a:extLst>
              </p:cNvPr>
              <p:cNvSpPr/>
              <p:nvPr/>
            </p:nvSpPr>
            <p:spPr>
              <a:xfrm>
                <a:off x="6091188" y="2592681"/>
                <a:ext cx="9624" cy="195345"/>
              </a:xfrm>
              <a:custGeom>
                <a:avLst/>
                <a:gdLst>
                  <a:gd name="connsiteX0" fmla="*/ 4813 w 9624"/>
                  <a:gd name="connsiteY0" fmla="*/ 0 h 195345"/>
                  <a:gd name="connsiteX1" fmla="*/ 6448 w 9624"/>
                  <a:gd name="connsiteY1" fmla="*/ 13739 h 195345"/>
                  <a:gd name="connsiteX2" fmla="*/ 9195 w 9624"/>
                  <a:gd name="connsiteY2" fmla="*/ 136768 h 195345"/>
                  <a:gd name="connsiteX3" fmla="*/ 4813 w 9624"/>
                  <a:gd name="connsiteY3" fmla="*/ 195345 h 195345"/>
                  <a:gd name="connsiteX4" fmla="*/ 430 w 9624"/>
                  <a:gd name="connsiteY4" fmla="*/ 136768 h 195345"/>
                  <a:gd name="connsiteX5" fmla="*/ 3177 w 9624"/>
                  <a:gd name="connsiteY5" fmla="*/ 13739 h 195345"/>
                  <a:gd name="connsiteX6" fmla="*/ 4813 w 9624"/>
                  <a:gd name="connsiteY6" fmla="*/ 0 h 195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4" h="195345">
                    <a:moveTo>
                      <a:pt x="4813" y="0"/>
                    </a:moveTo>
                    <a:lnTo>
                      <a:pt x="6448" y="13739"/>
                    </a:lnTo>
                    <a:cubicBezTo>
                      <a:pt x="9335" y="54586"/>
                      <a:pt x="10264" y="95644"/>
                      <a:pt x="9195" y="136768"/>
                    </a:cubicBezTo>
                    <a:lnTo>
                      <a:pt x="4813" y="195345"/>
                    </a:lnTo>
                    <a:lnTo>
                      <a:pt x="430" y="136768"/>
                    </a:lnTo>
                    <a:cubicBezTo>
                      <a:pt x="-638" y="95644"/>
                      <a:pt x="291" y="54586"/>
                      <a:pt x="3177" y="13739"/>
                    </a:cubicBezTo>
                    <a:lnTo>
                      <a:pt x="4813" y="0"/>
                    </a:lnTo>
                    <a:close/>
                  </a:path>
                </a:pathLst>
              </a:custGeom>
              <a:solidFill>
                <a:srgbClr val="6AC4E6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6E82B14-8736-D568-B206-0AEF75E8F604}"/>
                  </a:ext>
                </a:extLst>
              </p:cNvPr>
              <p:cNvSpPr/>
              <p:nvPr/>
            </p:nvSpPr>
            <p:spPr>
              <a:xfrm>
                <a:off x="5371727" y="3749486"/>
                <a:ext cx="169177" cy="97674"/>
              </a:xfrm>
              <a:custGeom>
                <a:avLst/>
                <a:gdLst>
                  <a:gd name="connsiteX0" fmla="*/ 169177 w 169177"/>
                  <a:gd name="connsiteY0" fmla="*/ 0 h 97674"/>
                  <a:gd name="connsiteX1" fmla="*/ 120636 w 169177"/>
                  <a:gd name="connsiteY1" fmla="*/ 33086 h 97674"/>
                  <a:gd name="connsiteX2" fmla="*/ 12716 w 169177"/>
                  <a:gd name="connsiteY2" fmla="*/ 92221 h 97674"/>
                  <a:gd name="connsiteX3" fmla="*/ 0 w 169177"/>
                  <a:gd name="connsiteY3" fmla="*/ 97674 h 97674"/>
                  <a:gd name="connsiteX4" fmla="*/ 11081 w 169177"/>
                  <a:gd name="connsiteY4" fmla="*/ 89388 h 97674"/>
                  <a:gd name="connsiteX5" fmla="*/ 116253 w 169177"/>
                  <a:gd name="connsiteY5" fmla="*/ 25495 h 97674"/>
                  <a:gd name="connsiteX6" fmla="*/ 169177 w 169177"/>
                  <a:gd name="connsiteY6" fmla="*/ 0 h 9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177" h="97674">
                    <a:moveTo>
                      <a:pt x="169177" y="0"/>
                    </a:moveTo>
                    <a:lnTo>
                      <a:pt x="120636" y="33086"/>
                    </a:lnTo>
                    <a:cubicBezTo>
                      <a:pt x="85556" y="54573"/>
                      <a:pt x="49534" y="74298"/>
                      <a:pt x="12716" y="92221"/>
                    </a:cubicBezTo>
                    <a:lnTo>
                      <a:pt x="0" y="97674"/>
                    </a:lnTo>
                    <a:lnTo>
                      <a:pt x="11081" y="89388"/>
                    </a:lnTo>
                    <a:cubicBezTo>
                      <a:pt x="45012" y="66465"/>
                      <a:pt x="80105" y="45132"/>
                      <a:pt x="116253" y="25495"/>
                    </a:cubicBezTo>
                    <a:lnTo>
                      <a:pt x="169177" y="0"/>
                    </a:lnTo>
                    <a:close/>
                  </a:path>
                </a:pathLst>
              </a:custGeom>
              <a:solidFill>
                <a:srgbClr val="6AC4E6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0017213-446D-5328-5E9C-736431A4EEBF}"/>
                  </a:ext>
                </a:extLst>
              </p:cNvPr>
              <p:cNvSpPr/>
              <p:nvPr/>
            </p:nvSpPr>
            <p:spPr>
              <a:xfrm>
                <a:off x="6651101" y="3749487"/>
                <a:ext cx="169173" cy="97672"/>
              </a:xfrm>
              <a:custGeom>
                <a:avLst/>
                <a:gdLst>
                  <a:gd name="connsiteX0" fmla="*/ 0 w 169173"/>
                  <a:gd name="connsiteY0" fmla="*/ 0 h 97672"/>
                  <a:gd name="connsiteX1" fmla="*/ 52921 w 169173"/>
                  <a:gd name="connsiteY1" fmla="*/ 25494 h 97672"/>
                  <a:gd name="connsiteX2" fmla="*/ 158093 w 169173"/>
                  <a:gd name="connsiteY2" fmla="*/ 89387 h 97672"/>
                  <a:gd name="connsiteX3" fmla="*/ 169173 w 169173"/>
                  <a:gd name="connsiteY3" fmla="*/ 97672 h 97672"/>
                  <a:gd name="connsiteX4" fmla="*/ 156459 w 169173"/>
                  <a:gd name="connsiteY4" fmla="*/ 92220 h 97672"/>
                  <a:gd name="connsiteX5" fmla="*/ 48539 w 169173"/>
                  <a:gd name="connsiteY5" fmla="*/ 33085 h 97672"/>
                  <a:gd name="connsiteX6" fmla="*/ 0 w 169173"/>
                  <a:gd name="connsiteY6" fmla="*/ 0 h 9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173" h="97672">
                    <a:moveTo>
                      <a:pt x="0" y="0"/>
                    </a:moveTo>
                    <a:lnTo>
                      <a:pt x="52921" y="25494"/>
                    </a:lnTo>
                    <a:cubicBezTo>
                      <a:pt x="89070" y="45131"/>
                      <a:pt x="124163" y="66464"/>
                      <a:pt x="158093" y="89387"/>
                    </a:cubicBezTo>
                    <a:lnTo>
                      <a:pt x="169173" y="97672"/>
                    </a:lnTo>
                    <a:lnTo>
                      <a:pt x="156459" y="92220"/>
                    </a:lnTo>
                    <a:cubicBezTo>
                      <a:pt x="119641" y="74297"/>
                      <a:pt x="83619" y="54572"/>
                      <a:pt x="48539" y="330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AC4E6"/>
              </a:solidFill>
              <a:ln w="571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DC4A3F8-09F1-992D-C565-87712C19FF2C}"/>
                  </a:ext>
                </a:extLst>
              </p:cNvPr>
              <p:cNvGrpSpPr/>
              <p:nvPr/>
            </p:nvGrpSpPr>
            <p:grpSpPr>
              <a:xfrm>
                <a:off x="3549211" y="685800"/>
                <a:ext cx="4881739" cy="3285195"/>
                <a:chOff x="3549211" y="685800"/>
                <a:chExt cx="4881739" cy="3285195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0019DDF-7122-995D-66A0-185A8E66F6BE}"/>
                    </a:ext>
                  </a:extLst>
                </p:cNvPr>
                <p:cNvSpPr/>
                <p:nvPr/>
              </p:nvSpPr>
              <p:spPr>
                <a:xfrm>
                  <a:off x="3549211" y="685800"/>
                  <a:ext cx="4881739" cy="3285195"/>
                </a:xfrm>
                <a:custGeom>
                  <a:avLst/>
                  <a:gdLst>
                    <a:gd name="connsiteX0" fmla="*/ 251202 w 4881739"/>
                    <a:gd name="connsiteY0" fmla="*/ 1250406 h 3285195"/>
                    <a:gd name="connsiteX1" fmla="*/ 242023 w 4881739"/>
                    <a:gd name="connsiteY1" fmla="*/ 1261945 h 3285195"/>
                    <a:gd name="connsiteX2" fmla="*/ 250775 w 4881739"/>
                    <a:gd name="connsiteY2" fmla="*/ 1251288 h 3285195"/>
                    <a:gd name="connsiteX3" fmla="*/ 2546789 w 4881739"/>
                    <a:gd name="connsiteY3" fmla="*/ 0 h 3285195"/>
                    <a:gd name="connsiteX4" fmla="*/ 4821494 w 4881739"/>
                    <a:gd name="connsiteY4" fmla="*/ 1209451 h 3285195"/>
                    <a:gd name="connsiteX5" fmla="*/ 4881739 w 4881739"/>
                    <a:gd name="connsiteY5" fmla="*/ 1308618 h 3285195"/>
                    <a:gd name="connsiteX6" fmla="*/ 4851556 w 4881739"/>
                    <a:gd name="connsiteY6" fmla="*/ 1261945 h 3285195"/>
                    <a:gd name="connsiteX7" fmla="*/ 3179984 w 4881739"/>
                    <a:gd name="connsiteY7" fmla="*/ 904702 h 3285195"/>
                    <a:gd name="connsiteX8" fmla="*/ 2559648 w 4881739"/>
                    <a:gd name="connsiteY8" fmla="*/ 1798860 h 3285195"/>
                    <a:gd name="connsiteX9" fmla="*/ 2546790 w 4881739"/>
                    <a:gd name="connsiteY9" fmla="*/ 1906880 h 3285195"/>
                    <a:gd name="connsiteX10" fmla="*/ 2545154 w 4881739"/>
                    <a:gd name="connsiteY10" fmla="*/ 1920619 h 3285195"/>
                    <a:gd name="connsiteX11" fmla="*/ 2542407 w 4881739"/>
                    <a:gd name="connsiteY11" fmla="*/ 2043648 h 3285195"/>
                    <a:gd name="connsiteX12" fmla="*/ 2546790 w 4881739"/>
                    <a:gd name="connsiteY12" fmla="*/ 2102225 h 3285195"/>
                    <a:gd name="connsiteX13" fmla="*/ 2541938 w 4881739"/>
                    <a:gd name="connsiteY13" fmla="*/ 2167071 h 3285195"/>
                    <a:gd name="connsiteX14" fmla="*/ 2380492 w 4881739"/>
                    <a:gd name="connsiteY14" fmla="*/ 2647188 h 3285195"/>
                    <a:gd name="connsiteX15" fmla="*/ 2045422 w 4881739"/>
                    <a:gd name="connsiteY15" fmla="*/ 3027063 h 3285195"/>
                    <a:gd name="connsiteX16" fmla="*/ 1991692 w 4881739"/>
                    <a:gd name="connsiteY16" fmla="*/ 3063686 h 3285195"/>
                    <a:gd name="connsiteX17" fmla="*/ 1938768 w 4881739"/>
                    <a:gd name="connsiteY17" fmla="*/ 3089181 h 3285195"/>
                    <a:gd name="connsiteX18" fmla="*/ 1833596 w 4881739"/>
                    <a:gd name="connsiteY18" fmla="*/ 3153074 h 3285195"/>
                    <a:gd name="connsiteX19" fmla="*/ 1822515 w 4881739"/>
                    <a:gd name="connsiteY19" fmla="*/ 3161360 h 3285195"/>
                    <a:gd name="connsiteX20" fmla="*/ 1722538 w 4881739"/>
                    <a:gd name="connsiteY20" fmla="*/ 3204234 h 3285195"/>
                    <a:gd name="connsiteX21" fmla="*/ 638006 w 4881739"/>
                    <a:gd name="connsiteY21" fmla="*/ 3114086 h 3285195"/>
                    <a:gd name="connsiteX22" fmla="*/ 111602 w 4881739"/>
                    <a:gd name="connsiteY22" fmla="*/ 1487841 h 3285195"/>
                    <a:gd name="connsiteX23" fmla="*/ 157897 w 4881739"/>
                    <a:gd name="connsiteY23" fmla="*/ 1397409 h 3285195"/>
                    <a:gd name="connsiteX24" fmla="*/ 211823 w 4881739"/>
                    <a:gd name="connsiteY24" fmla="*/ 1308643 h 3285195"/>
                    <a:gd name="connsiteX25" fmla="*/ 272084 w 4881739"/>
                    <a:gd name="connsiteY25" fmla="*/ 1209451 h 3285195"/>
                    <a:gd name="connsiteX26" fmla="*/ 2546789 w 4881739"/>
                    <a:gd name="connsiteY26" fmla="*/ 0 h 328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881739" h="3285195">
                      <a:moveTo>
                        <a:pt x="251202" y="1250406"/>
                      </a:moveTo>
                      <a:lnTo>
                        <a:pt x="242023" y="1261945"/>
                      </a:lnTo>
                      <a:lnTo>
                        <a:pt x="250775" y="1251288"/>
                      </a:lnTo>
                      <a:close/>
                      <a:moveTo>
                        <a:pt x="2546789" y="0"/>
                      </a:moveTo>
                      <a:cubicBezTo>
                        <a:pt x="3493682" y="0"/>
                        <a:pt x="4328521" y="479755"/>
                        <a:pt x="4821494" y="1209451"/>
                      </a:cubicBezTo>
                      <a:lnTo>
                        <a:pt x="4881739" y="1308618"/>
                      </a:lnTo>
                      <a:lnTo>
                        <a:pt x="4851556" y="1261945"/>
                      </a:lnTo>
                      <a:cubicBezTo>
                        <a:pt x="4473373" y="737559"/>
                        <a:pt x="3751958" y="574473"/>
                        <a:pt x="3179984" y="904702"/>
                      </a:cubicBezTo>
                      <a:cubicBezTo>
                        <a:pt x="2836801" y="1102839"/>
                        <a:pt x="2620517" y="1436365"/>
                        <a:pt x="2559648" y="1798860"/>
                      </a:cubicBezTo>
                      <a:lnTo>
                        <a:pt x="2546790" y="1906880"/>
                      </a:lnTo>
                      <a:lnTo>
                        <a:pt x="2545154" y="1920619"/>
                      </a:lnTo>
                      <a:cubicBezTo>
                        <a:pt x="2542268" y="1961466"/>
                        <a:pt x="2541339" y="2002524"/>
                        <a:pt x="2542407" y="2043648"/>
                      </a:cubicBezTo>
                      <a:lnTo>
                        <a:pt x="2546790" y="2102225"/>
                      </a:lnTo>
                      <a:lnTo>
                        <a:pt x="2541938" y="2167071"/>
                      </a:lnTo>
                      <a:cubicBezTo>
                        <a:pt x="2521534" y="2331509"/>
                        <a:pt x="2468553" y="2494662"/>
                        <a:pt x="2380492" y="2647188"/>
                      </a:cubicBezTo>
                      <a:cubicBezTo>
                        <a:pt x="2292431" y="2799714"/>
                        <a:pt x="2177627" y="2927174"/>
                        <a:pt x="2045422" y="3027063"/>
                      </a:cubicBezTo>
                      <a:lnTo>
                        <a:pt x="1991692" y="3063686"/>
                      </a:lnTo>
                      <a:lnTo>
                        <a:pt x="1938768" y="3089181"/>
                      </a:lnTo>
                      <a:cubicBezTo>
                        <a:pt x="1902620" y="3108818"/>
                        <a:pt x="1867527" y="3130151"/>
                        <a:pt x="1833596" y="3153074"/>
                      </a:cubicBezTo>
                      <a:lnTo>
                        <a:pt x="1822515" y="3161360"/>
                      </a:lnTo>
                      <a:lnTo>
                        <a:pt x="1722538" y="3204234"/>
                      </a:lnTo>
                      <a:cubicBezTo>
                        <a:pt x="1378174" y="3332768"/>
                        <a:pt x="981190" y="3312223"/>
                        <a:pt x="638006" y="3114086"/>
                      </a:cubicBezTo>
                      <a:cubicBezTo>
                        <a:pt x="66033" y="2783857"/>
                        <a:pt x="-153439" y="2077551"/>
                        <a:pt x="111602" y="1487841"/>
                      </a:cubicBezTo>
                      <a:lnTo>
                        <a:pt x="157897" y="1397409"/>
                      </a:lnTo>
                      <a:lnTo>
                        <a:pt x="211823" y="1308643"/>
                      </a:lnTo>
                      <a:lnTo>
                        <a:pt x="272084" y="1209451"/>
                      </a:lnTo>
                      <a:cubicBezTo>
                        <a:pt x="765057" y="479755"/>
                        <a:pt x="1599897" y="0"/>
                        <a:pt x="254678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outerShdw blurRad="317500" dist="152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429AC91-2382-1EA0-7259-1A1BFA397349}"/>
                    </a:ext>
                  </a:extLst>
                </p:cNvPr>
                <p:cNvSpPr/>
                <p:nvPr/>
              </p:nvSpPr>
              <p:spPr>
                <a:xfrm>
                  <a:off x="3549211" y="685800"/>
                  <a:ext cx="4881739" cy="3285195"/>
                </a:xfrm>
                <a:custGeom>
                  <a:avLst/>
                  <a:gdLst>
                    <a:gd name="connsiteX0" fmla="*/ 251202 w 4881739"/>
                    <a:gd name="connsiteY0" fmla="*/ 1250406 h 3285195"/>
                    <a:gd name="connsiteX1" fmla="*/ 242023 w 4881739"/>
                    <a:gd name="connsiteY1" fmla="*/ 1261945 h 3285195"/>
                    <a:gd name="connsiteX2" fmla="*/ 250775 w 4881739"/>
                    <a:gd name="connsiteY2" fmla="*/ 1251288 h 3285195"/>
                    <a:gd name="connsiteX3" fmla="*/ 2546789 w 4881739"/>
                    <a:gd name="connsiteY3" fmla="*/ 0 h 3285195"/>
                    <a:gd name="connsiteX4" fmla="*/ 4821494 w 4881739"/>
                    <a:gd name="connsiteY4" fmla="*/ 1209451 h 3285195"/>
                    <a:gd name="connsiteX5" fmla="*/ 4881739 w 4881739"/>
                    <a:gd name="connsiteY5" fmla="*/ 1308618 h 3285195"/>
                    <a:gd name="connsiteX6" fmla="*/ 4851556 w 4881739"/>
                    <a:gd name="connsiteY6" fmla="*/ 1261945 h 3285195"/>
                    <a:gd name="connsiteX7" fmla="*/ 3179984 w 4881739"/>
                    <a:gd name="connsiteY7" fmla="*/ 904702 h 3285195"/>
                    <a:gd name="connsiteX8" fmla="*/ 2559648 w 4881739"/>
                    <a:gd name="connsiteY8" fmla="*/ 1798860 h 3285195"/>
                    <a:gd name="connsiteX9" fmla="*/ 2546790 w 4881739"/>
                    <a:gd name="connsiteY9" fmla="*/ 1906880 h 3285195"/>
                    <a:gd name="connsiteX10" fmla="*/ 2545154 w 4881739"/>
                    <a:gd name="connsiteY10" fmla="*/ 1920619 h 3285195"/>
                    <a:gd name="connsiteX11" fmla="*/ 2542407 w 4881739"/>
                    <a:gd name="connsiteY11" fmla="*/ 2043648 h 3285195"/>
                    <a:gd name="connsiteX12" fmla="*/ 2546790 w 4881739"/>
                    <a:gd name="connsiteY12" fmla="*/ 2102225 h 3285195"/>
                    <a:gd name="connsiteX13" fmla="*/ 2541938 w 4881739"/>
                    <a:gd name="connsiteY13" fmla="*/ 2167071 h 3285195"/>
                    <a:gd name="connsiteX14" fmla="*/ 2380492 w 4881739"/>
                    <a:gd name="connsiteY14" fmla="*/ 2647188 h 3285195"/>
                    <a:gd name="connsiteX15" fmla="*/ 2045422 w 4881739"/>
                    <a:gd name="connsiteY15" fmla="*/ 3027063 h 3285195"/>
                    <a:gd name="connsiteX16" fmla="*/ 1991692 w 4881739"/>
                    <a:gd name="connsiteY16" fmla="*/ 3063686 h 3285195"/>
                    <a:gd name="connsiteX17" fmla="*/ 1938768 w 4881739"/>
                    <a:gd name="connsiteY17" fmla="*/ 3089181 h 3285195"/>
                    <a:gd name="connsiteX18" fmla="*/ 1833596 w 4881739"/>
                    <a:gd name="connsiteY18" fmla="*/ 3153074 h 3285195"/>
                    <a:gd name="connsiteX19" fmla="*/ 1822515 w 4881739"/>
                    <a:gd name="connsiteY19" fmla="*/ 3161360 h 3285195"/>
                    <a:gd name="connsiteX20" fmla="*/ 1722538 w 4881739"/>
                    <a:gd name="connsiteY20" fmla="*/ 3204234 h 3285195"/>
                    <a:gd name="connsiteX21" fmla="*/ 638006 w 4881739"/>
                    <a:gd name="connsiteY21" fmla="*/ 3114086 h 3285195"/>
                    <a:gd name="connsiteX22" fmla="*/ 111602 w 4881739"/>
                    <a:gd name="connsiteY22" fmla="*/ 1487841 h 3285195"/>
                    <a:gd name="connsiteX23" fmla="*/ 157897 w 4881739"/>
                    <a:gd name="connsiteY23" fmla="*/ 1397409 h 3285195"/>
                    <a:gd name="connsiteX24" fmla="*/ 211823 w 4881739"/>
                    <a:gd name="connsiteY24" fmla="*/ 1308643 h 3285195"/>
                    <a:gd name="connsiteX25" fmla="*/ 272084 w 4881739"/>
                    <a:gd name="connsiteY25" fmla="*/ 1209451 h 3285195"/>
                    <a:gd name="connsiteX26" fmla="*/ 2546789 w 4881739"/>
                    <a:gd name="connsiteY26" fmla="*/ 0 h 328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881739" h="3285195">
                      <a:moveTo>
                        <a:pt x="251202" y="1250406"/>
                      </a:moveTo>
                      <a:lnTo>
                        <a:pt x="242023" y="1261945"/>
                      </a:lnTo>
                      <a:lnTo>
                        <a:pt x="250775" y="1251288"/>
                      </a:lnTo>
                      <a:close/>
                      <a:moveTo>
                        <a:pt x="2546789" y="0"/>
                      </a:moveTo>
                      <a:cubicBezTo>
                        <a:pt x="3493682" y="0"/>
                        <a:pt x="4328521" y="479755"/>
                        <a:pt x="4821494" y="1209451"/>
                      </a:cubicBezTo>
                      <a:lnTo>
                        <a:pt x="4881739" y="1308618"/>
                      </a:lnTo>
                      <a:lnTo>
                        <a:pt x="4851556" y="1261945"/>
                      </a:lnTo>
                      <a:cubicBezTo>
                        <a:pt x="4473373" y="737559"/>
                        <a:pt x="3751958" y="574473"/>
                        <a:pt x="3179984" y="904702"/>
                      </a:cubicBezTo>
                      <a:cubicBezTo>
                        <a:pt x="2836801" y="1102839"/>
                        <a:pt x="2620517" y="1436365"/>
                        <a:pt x="2559648" y="1798860"/>
                      </a:cubicBezTo>
                      <a:lnTo>
                        <a:pt x="2546790" y="1906880"/>
                      </a:lnTo>
                      <a:lnTo>
                        <a:pt x="2545154" y="1920619"/>
                      </a:lnTo>
                      <a:cubicBezTo>
                        <a:pt x="2542268" y="1961466"/>
                        <a:pt x="2541339" y="2002524"/>
                        <a:pt x="2542407" y="2043648"/>
                      </a:cubicBezTo>
                      <a:lnTo>
                        <a:pt x="2546790" y="2102225"/>
                      </a:lnTo>
                      <a:lnTo>
                        <a:pt x="2541938" y="2167071"/>
                      </a:lnTo>
                      <a:cubicBezTo>
                        <a:pt x="2521534" y="2331509"/>
                        <a:pt x="2468553" y="2494662"/>
                        <a:pt x="2380492" y="2647188"/>
                      </a:cubicBezTo>
                      <a:cubicBezTo>
                        <a:pt x="2292431" y="2799714"/>
                        <a:pt x="2177627" y="2927174"/>
                        <a:pt x="2045422" y="3027063"/>
                      </a:cubicBezTo>
                      <a:lnTo>
                        <a:pt x="1991692" y="3063686"/>
                      </a:lnTo>
                      <a:lnTo>
                        <a:pt x="1938768" y="3089181"/>
                      </a:lnTo>
                      <a:cubicBezTo>
                        <a:pt x="1902620" y="3108818"/>
                        <a:pt x="1867527" y="3130151"/>
                        <a:pt x="1833596" y="3153074"/>
                      </a:cubicBezTo>
                      <a:lnTo>
                        <a:pt x="1822515" y="3161360"/>
                      </a:lnTo>
                      <a:lnTo>
                        <a:pt x="1722538" y="3204234"/>
                      </a:lnTo>
                      <a:cubicBezTo>
                        <a:pt x="1378174" y="3332768"/>
                        <a:pt x="981190" y="3312223"/>
                        <a:pt x="638006" y="3114086"/>
                      </a:cubicBezTo>
                      <a:cubicBezTo>
                        <a:pt x="66033" y="2783857"/>
                        <a:pt x="-153439" y="2077551"/>
                        <a:pt x="111602" y="1487841"/>
                      </a:cubicBezTo>
                      <a:lnTo>
                        <a:pt x="157897" y="1397409"/>
                      </a:lnTo>
                      <a:lnTo>
                        <a:pt x="211823" y="1308643"/>
                      </a:lnTo>
                      <a:lnTo>
                        <a:pt x="272084" y="1209451"/>
                      </a:lnTo>
                      <a:cubicBezTo>
                        <a:pt x="765057" y="479755"/>
                        <a:pt x="1599897" y="0"/>
                        <a:pt x="254678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innerShdw blurRad="762000">
                    <a:srgbClr val="00B0F0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F80B689-6A68-2562-D008-F1E6BAF12A21}"/>
                  </a:ext>
                </a:extLst>
              </p:cNvPr>
              <p:cNvGrpSpPr/>
              <p:nvPr/>
            </p:nvGrpSpPr>
            <p:grpSpPr>
              <a:xfrm>
                <a:off x="6096002" y="1419393"/>
                <a:ext cx="2743198" cy="4746222"/>
                <a:chOff x="6096002" y="1419393"/>
                <a:chExt cx="2743198" cy="4746222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C7E1674E-6B0B-DFAF-CFDE-5CD8BCFF57AA}"/>
                    </a:ext>
                  </a:extLst>
                </p:cNvPr>
                <p:cNvSpPr/>
                <p:nvPr/>
              </p:nvSpPr>
              <p:spPr>
                <a:xfrm>
                  <a:off x="6096002" y="1419393"/>
                  <a:ext cx="2743198" cy="4746222"/>
                </a:xfrm>
                <a:custGeom>
                  <a:avLst/>
                  <a:gdLst>
                    <a:gd name="connsiteX0" fmla="*/ 1236734 w 2743198"/>
                    <a:gd name="connsiteY0" fmla="*/ 429 h 4746222"/>
                    <a:gd name="connsiteX1" fmla="*/ 2304766 w 2743198"/>
                    <a:gd name="connsiteY1" fmla="*/ 528352 h 4746222"/>
                    <a:gd name="connsiteX2" fmla="*/ 2334949 w 2743198"/>
                    <a:gd name="connsiteY2" fmla="*/ 575025 h 4746222"/>
                    <a:gd name="connsiteX3" fmla="*/ 2388898 w 2743198"/>
                    <a:gd name="connsiteY3" fmla="*/ 663826 h 4746222"/>
                    <a:gd name="connsiteX4" fmla="*/ 2388903 w 2743198"/>
                    <a:gd name="connsiteY4" fmla="*/ 663837 h 4746222"/>
                    <a:gd name="connsiteX5" fmla="*/ 2412109 w 2743198"/>
                    <a:gd name="connsiteY5" fmla="*/ 702035 h 4746222"/>
                    <a:gd name="connsiteX6" fmla="*/ 2743198 w 2743198"/>
                    <a:gd name="connsiteY6" fmla="*/ 2009607 h 4746222"/>
                    <a:gd name="connsiteX7" fmla="*/ 280475 w 2743198"/>
                    <a:gd name="connsiteY7" fmla="*/ 4738644 h 4746222"/>
                    <a:gd name="connsiteX8" fmla="*/ 130420 w 2743198"/>
                    <a:gd name="connsiteY8" fmla="*/ 4746222 h 4746222"/>
                    <a:gd name="connsiteX9" fmla="*/ 257074 w 2743198"/>
                    <a:gd name="connsiteY9" fmla="*/ 4726892 h 4746222"/>
                    <a:gd name="connsiteX10" fmla="*/ 1275586 w 2743198"/>
                    <a:gd name="connsiteY10" fmla="*/ 3477219 h 4746222"/>
                    <a:gd name="connsiteX11" fmla="*/ 811391 w 2743198"/>
                    <a:gd name="connsiteY11" fmla="*/ 2492913 h 4746222"/>
                    <a:gd name="connsiteX12" fmla="*/ 724271 w 2743198"/>
                    <a:gd name="connsiteY12" fmla="*/ 2427766 h 4746222"/>
                    <a:gd name="connsiteX13" fmla="*/ 787601 w 2743198"/>
                    <a:gd name="connsiteY13" fmla="*/ 2454925 h 4746222"/>
                    <a:gd name="connsiteX14" fmla="*/ 787601 w 2743198"/>
                    <a:gd name="connsiteY14" fmla="*/ 2454924 h 4746222"/>
                    <a:gd name="connsiteX15" fmla="*/ 724272 w 2743198"/>
                    <a:gd name="connsiteY15" fmla="*/ 2427766 h 4746222"/>
                    <a:gd name="connsiteX16" fmla="*/ 713192 w 2743198"/>
                    <a:gd name="connsiteY16" fmla="*/ 2419481 h 4746222"/>
                    <a:gd name="connsiteX17" fmla="*/ 608020 w 2743198"/>
                    <a:gd name="connsiteY17" fmla="*/ 2355588 h 4746222"/>
                    <a:gd name="connsiteX18" fmla="*/ 555099 w 2743198"/>
                    <a:gd name="connsiteY18" fmla="*/ 2330094 h 4746222"/>
                    <a:gd name="connsiteX19" fmla="*/ 501367 w 2743198"/>
                    <a:gd name="connsiteY19" fmla="*/ 2293470 h 4746222"/>
                    <a:gd name="connsiteX20" fmla="*/ 166297 w 2743198"/>
                    <a:gd name="connsiteY20" fmla="*/ 1913595 h 4746222"/>
                    <a:gd name="connsiteX21" fmla="*/ 4851 w 2743198"/>
                    <a:gd name="connsiteY21" fmla="*/ 1433478 h 4746222"/>
                    <a:gd name="connsiteX22" fmla="*/ 0 w 2743198"/>
                    <a:gd name="connsiteY22" fmla="*/ 1368632 h 4746222"/>
                    <a:gd name="connsiteX23" fmla="*/ 4382 w 2743198"/>
                    <a:gd name="connsiteY23" fmla="*/ 1310055 h 4746222"/>
                    <a:gd name="connsiteX24" fmla="*/ 1635 w 2743198"/>
                    <a:gd name="connsiteY24" fmla="*/ 1187026 h 4746222"/>
                    <a:gd name="connsiteX25" fmla="*/ 0 w 2743198"/>
                    <a:gd name="connsiteY25" fmla="*/ 1173287 h 4746222"/>
                    <a:gd name="connsiteX26" fmla="*/ 12858 w 2743198"/>
                    <a:gd name="connsiteY26" fmla="*/ 1065267 h 4746222"/>
                    <a:gd name="connsiteX27" fmla="*/ 633194 w 2743198"/>
                    <a:gd name="connsiteY27" fmla="*/ 171109 h 4746222"/>
                    <a:gd name="connsiteX28" fmla="*/ 1236734 w 2743198"/>
                    <a:gd name="connsiteY28" fmla="*/ 429 h 4746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743198" h="4746222">
                      <a:moveTo>
                        <a:pt x="1236734" y="429"/>
                      </a:moveTo>
                      <a:cubicBezTo>
                        <a:pt x="1647974" y="-10252"/>
                        <a:pt x="2052644" y="178761"/>
                        <a:pt x="2304766" y="528352"/>
                      </a:cubicBezTo>
                      <a:lnTo>
                        <a:pt x="2334949" y="575025"/>
                      </a:lnTo>
                      <a:lnTo>
                        <a:pt x="2388898" y="663826"/>
                      </a:lnTo>
                      <a:lnTo>
                        <a:pt x="2388903" y="663837"/>
                      </a:lnTo>
                      <a:lnTo>
                        <a:pt x="2412109" y="702035"/>
                      </a:lnTo>
                      <a:cubicBezTo>
                        <a:pt x="2623259" y="1090728"/>
                        <a:pt x="2743198" y="1536161"/>
                        <a:pt x="2743198" y="2009607"/>
                      </a:cubicBezTo>
                      <a:cubicBezTo>
                        <a:pt x="2743198" y="3429946"/>
                        <a:pt x="1663750" y="4598165"/>
                        <a:pt x="280475" y="4738644"/>
                      </a:cubicBezTo>
                      <a:lnTo>
                        <a:pt x="130420" y="4746222"/>
                      </a:lnTo>
                      <a:lnTo>
                        <a:pt x="257074" y="4726892"/>
                      </a:lnTo>
                      <a:cubicBezTo>
                        <a:pt x="838338" y="4607948"/>
                        <a:pt x="1275586" y="4093646"/>
                        <a:pt x="1275586" y="3477219"/>
                      </a:cubicBezTo>
                      <a:cubicBezTo>
                        <a:pt x="1275586" y="3080945"/>
                        <a:pt x="1094887" y="2726875"/>
                        <a:pt x="811391" y="2492913"/>
                      </a:cubicBezTo>
                      <a:lnTo>
                        <a:pt x="724271" y="2427766"/>
                      </a:lnTo>
                      <a:lnTo>
                        <a:pt x="787601" y="2454925"/>
                      </a:lnTo>
                      <a:lnTo>
                        <a:pt x="787601" y="2454924"/>
                      </a:lnTo>
                      <a:lnTo>
                        <a:pt x="724272" y="2427766"/>
                      </a:lnTo>
                      <a:lnTo>
                        <a:pt x="713192" y="2419481"/>
                      </a:lnTo>
                      <a:cubicBezTo>
                        <a:pt x="679262" y="2396558"/>
                        <a:pt x="644169" y="2375225"/>
                        <a:pt x="608020" y="2355588"/>
                      </a:cubicBezTo>
                      <a:lnTo>
                        <a:pt x="555099" y="2330094"/>
                      </a:lnTo>
                      <a:lnTo>
                        <a:pt x="501367" y="2293470"/>
                      </a:lnTo>
                      <a:cubicBezTo>
                        <a:pt x="369163" y="2193581"/>
                        <a:pt x="254358" y="2066121"/>
                        <a:pt x="166297" y="1913595"/>
                      </a:cubicBezTo>
                      <a:cubicBezTo>
                        <a:pt x="78236" y="1761069"/>
                        <a:pt x="25255" y="1597916"/>
                        <a:pt x="4851" y="1433478"/>
                      </a:cubicBezTo>
                      <a:lnTo>
                        <a:pt x="0" y="1368632"/>
                      </a:lnTo>
                      <a:lnTo>
                        <a:pt x="4382" y="1310055"/>
                      </a:lnTo>
                      <a:cubicBezTo>
                        <a:pt x="5451" y="1268931"/>
                        <a:pt x="4522" y="1227873"/>
                        <a:pt x="1635" y="1187026"/>
                      </a:cubicBezTo>
                      <a:lnTo>
                        <a:pt x="0" y="1173287"/>
                      </a:lnTo>
                      <a:lnTo>
                        <a:pt x="12858" y="1065267"/>
                      </a:lnTo>
                      <a:cubicBezTo>
                        <a:pt x="73727" y="702772"/>
                        <a:pt x="290011" y="369246"/>
                        <a:pt x="633194" y="171109"/>
                      </a:cubicBezTo>
                      <a:cubicBezTo>
                        <a:pt x="823852" y="61033"/>
                        <a:pt x="1031115" y="5769"/>
                        <a:pt x="1236734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outerShdw blurRad="317500" dist="1524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F459BF3-5E4C-D5BB-1220-8E60F8E04E83}"/>
                    </a:ext>
                  </a:extLst>
                </p:cNvPr>
                <p:cNvSpPr/>
                <p:nvPr/>
              </p:nvSpPr>
              <p:spPr>
                <a:xfrm>
                  <a:off x="6096002" y="1419393"/>
                  <a:ext cx="2743198" cy="4746222"/>
                </a:xfrm>
                <a:custGeom>
                  <a:avLst/>
                  <a:gdLst>
                    <a:gd name="connsiteX0" fmla="*/ 1236734 w 2743198"/>
                    <a:gd name="connsiteY0" fmla="*/ 429 h 4746222"/>
                    <a:gd name="connsiteX1" fmla="*/ 2304766 w 2743198"/>
                    <a:gd name="connsiteY1" fmla="*/ 528352 h 4746222"/>
                    <a:gd name="connsiteX2" fmla="*/ 2334949 w 2743198"/>
                    <a:gd name="connsiteY2" fmla="*/ 575025 h 4746222"/>
                    <a:gd name="connsiteX3" fmla="*/ 2388898 w 2743198"/>
                    <a:gd name="connsiteY3" fmla="*/ 663826 h 4746222"/>
                    <a:gd name="connsiteX4" fmla="*/ 2388903 w 2743198"/>
                    <a:gd name="connsiteY4" fmla="*/ 663837 h 4746222"/>
                    <a:gd name="connsiteX5" fmla="*/ 2412109 w 2743198"/>
                    <a:gd name="connsiteY5" fmla="*/ 702035 h 4746222"/>
                    <a:gd name="connsiteX6" fmla="*/ 2743198 w 2743198"/>
                    <a:gd name="connsiteY6" fmla="*/ 2009607 h 4746222"/>
                    <a:gd name="connsiteX7" fmla="*/ 280475 w 2743198"/>
                    <a:gd name="connsiteY7" fmla="*/ 4738644 h 4746222"/>
                    <a:gd name="connsiteX8" fmla="*/ 130420 w 2743198"/>
                    <a:gd name="connsiteY8" fmla="*/ 4746222 h 4746222"/>
                    <a:gd name="connsiteX9" fmla="*/ 257074 w 2743198"/>
                    <a:gd name="connsiteY9" fmla="*/ 4726892 h 4746222"/>
                    <a:gd name="connsiteX10" fmla="*/ 1275586 w 2743198"/>
                    <a:gd name="connsiteY10" fmla="*/ 3477219 h 4746222"/>
                    <a:gd name="connsiteX11" fmla="*/ 811391 w 2743198"/>
                    <a:gd name="connsiteY11" fmla="*/ 2492913 h 4746222"/>
                    <a:gd name="connsiteX12" fmla="*/ 724271 w 2743198"/>
                    <a:gd name="connsiteY12" fmla="*/ 2427766 h 4746222"/>
                    <a:gd name="connsiteX13" fmla="*/ 787601 w 2743198"/>
                    <a:gd name="connsiteY13" fmla="*/ 2454925 h 4746222"/>
                    <a:gd name="connsiteX14" fmla="*/ 787601 w 2743198"/>
                    <a:gd name="connsiteY14" fmla="*/ 2454924 h 4746222"/>
                    <a:gd name="connsiteX15" fmla="*/ 724272 w 2743198"/>
                    <a:gd name="connsiteY15" fmla="*/ 2427766 h 4746222"/>
                    <a:gd name="connsiteX16" fmla="*/ 713192 w 2743198"/>
                    <a:gd name="connsiteY16" fmla="*/ 2419481 h 4746222"/>
                    <a:gd name="connsiteX17" fmla="*/ 608020 w 2743198"/>
                    <a:gd name="connsiteY17" fmla="*/ 2355588 h 4746222"/>
                    <a:gd name="connsiteX18" fmla="*/ 555099 w 2743198"/>
                    <a:gd name="connsiteY18" fmla="*/ 2330094 h 4746222"/>
                    <a:gd name="connsiteX19" fmla="*/ 501367 w 2743198"/>
                    <a:gd name="connsiteY19" fmla="*/ 2293470 h 4746222"/>
                    <a:gd name="connsiteX20" fmla="*/ 166297 w 2743198"/>
                    <a:gd name="connsiteY20" fmla="*/ 1913595 h 4746222"/>
                    <a:gd name="connsiteX21" fmla="*/ 4851 w 2743198"/>
                    <a:gd name="connsiteY21" fmla="*/ 1433478 h 4746222"/>
                    <a:gd name="connsiteX22" fmla="*/ 0 w 2743198"/>
                    <a:gd name="connsiteY22" fmla="*/ 1368632 h 4746222"/>
                    <a:gd name="connsiteX23" fmla="*/ 4382 w 2743198"/>
                    <a:gd name="connsiteY23" fmla="*/ 1310055 h 4746222"/>
                    <a:gd name="connsiteX24" fmla="*/ 1635 w 2743198"/>
                    <a:gd name="connsiteY24" fmla="*/ 1187026 h 4746222"/>
                    <a:gd name="connsiteX25" fmla="*/ 0 w 2743198"/>
                    <a:gd name="connsiteY25" fmla="*/ 1173287 h 4746222"/>
                    <a:gd name="connsiteX26" fmla="*/ 12858 w 2743198"/>
                    <a:gd name="connsiteY26" fmla="*/ 1065267 h 4746222"/>
                    <a:gd name="connsiteX27" fmla="*/ 633194 w 2743198"/>
                    <a:gd name="connsiteY27" fmla="*/ 171109 h 4746222"/>
                    <a:gd name="connsiteX28" fmla="*/ 1236734 w 2743198"/>
                    <a:gd name="connsiteY28" fmla="*/ 429 h 4746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743198" h="4746222">
                      <a:moveTo>
                        <a:pt x="1236734" y="429"/>
                      </a:moveTo>
                      <a:cubicBezTo>
                        <a:pt x="1647974" y="-10252"/>
                        <a:pt x="2052644" y="178761"/>
                        <a:pt x="2304766" y="528352"/>
                      </a:cubicBezTo>
                      <a:lnTo>
                        <a:pt x="2334949" y="575025"/>
                      </a:lnTo>
                      <a:lnTo>
                        <a:pt x="2388898" y="663826"/>
                      </a:lnTo>
                      <a:lnTo>
                        <a:pt x="2388903" y="663837"/>
                      </a:lnTo>
                      <a:lnTo>
                        <a:pt x="2412109" y="702035"/>
                      </a:lnTo>
                      <a:cubicBezTo>
                        <a:pt x="2623259" y="1090728"/>
                        <a:pt x="2743198" y="1536161"/>
                        <a:pt x="2743198" y="2009607"/>
                      </a:cubicBezTo>
                      <a:cubicBezTo>
                        <a:pt x="2743198" y="3429946"/>
                        <a:pt x="1663750" y="4598165"/>
                        <a:pt x="280475" y="4738644"/>
                      </a:cubicBezTo>
                      <a:lnTo>
                        <a:pt x="130420" y="4746222"/>
                      </a:lnTo>
                      <a:lnTo>
                        <a:pt x="257074" y="4726892"/>
                      </a:lnTo>
                      <a:cubicBezTo>
                        <a:pt x="838338" y="4607948"/>
                        <a:pt x="1275586" y="4093646"/>
                        <a:pt x="1275586" y="3477219"/>
                      </a:cubicBezTo>
                      <a:cubicBezTo>
                        <a:pt x="1275586" y="3080945"/>
                        <a:pt x="1094887" y="2726875"/>
                        <a:pt x="811391" y="2492913"/>
                      </a:cubicBezTo>
                      <a:lnTo>
                        <a:pt x="724271" y="2427766"/>
                      </a:lnTo>
                      <a:lnTo>
                        <a:pt x="787601" y="2454925"/>
                      </a:lnTo>
                      <a:lnTo>
                        <a:pt x="787601" y="2454924"/>
                      </a:lnTo>
                      <a:lnTo>
                        <a:pt x="724272" y="2427766"/>
                      </a:lnTo>
                      <a:lnTo>
                        <a:pt x="713192" y="2419481"/>
                      </a:lnTo>
                      <a:cubicBezTo>
                        <a:pt x="679262" y="2396558"/>
                        <a:pt x="644169" y="2375225"/>
                        <a:pt x="608020" y="2355588"/>
                      </a:cubicBezTo>
                      <a:lnTo>
                        <a:pt x="555099" y="2330094"/>
                      </a:lnTo>
                      <a:lnTo>
                        <a:pt x="501367" y="2293470"/>
                      </a:lnTo>
                      <a:cubicBezTo>
                        <a:pt x="369163" y="2193581"/>
                        <a:pt x="254358" y="2066121"/>
                        <a:pt x="166297" y="1913595"/>
                      </a:cubicBezTo>
                      <a:cubicBezTo>
                        <a:pt x="78236" y="1761069"/>
                        <a:pt x="25255" y="1597916"/>
                        <a:pt x="4851" y="1433478"/>
                      </a:cubicBezTo>
                      <a:lnTo>
                        <a:pt x="0" y="1368632"/>
                      </a:lnTo>
                      <a:lnTo>
                        <a:pt x="4382" y="1310055"/>
                      </a:lnTo>
                      <a:cubicBezTo>
                        <a:pt x="5451" y="1268931"/>
                        <a:pt x="4522" y="1227873"/>
                        <a:pt x="1635" y="1187026"/>
                      </a:cubicBezTo>
                      <a:lnTo>
                        <a:pt x="0" y="1173287"/>
                      </a:lnTo>
                      <a:lnTo>
                        <a:pt x="12858" y="1065267"/>
                      </a:lnTo>
                      <a:cubicBezTo>
                        <a:pt x="73727" y="702772"/>
                        <a:pt x="290011" y="369246"/>
                        <a:pt x="633194" y="171109"/>
                      </a:cubicBezTo>
                      <a:cubicBezTo>
                        <a:pt x="823852" y="61033"/>
                        <a:pt x="1031115" y="5769"/>
                        <a:pt x="1236734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innerShdw blurRad="762000">
                    <a:srgbClr val="00B0F0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C099A3C-C728-3A42-9B86-50B51AE6928F}"/>
                  </a:ext>
                </a:extLst>
              </p:cNvPr>
              <p:cNvGrpSpPr/>
              <p:nvPr/>
            </p:nvGrpSpPr>
            <p:grpSpPr>
              <a:xfrm>
                <a:off x="3352800" y="2083209"/>
                <a:ext cx="4018788" cy="4088991"/>
                <a:chOff x="3352800" y="2083209"/>
                <a:chExt cx="4018788" cy="4088991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7C98055-A784-E39A-DB1F-CC8DF9817AF7}"/>
                    </a:ext>
                  </a:extLst>
                </p:cNvPr>
                <p:cNvSpPr/>
                <p:nvPr/>
              </p:nvSpPr>
              <p:spPr>
                <a:xfrm>
                  <a:off x="3352800" y="2083209"/>
                  <a:ext cx="4018788" cy="4088991"/>
                </a:xfrm>
                <a:custGeom>
                  <a:avLst/>
                  <a:gdLst>
                    <a:gd name="connsiteX0" fmla="*/ 354308 w 4018788"/>
                    <a:gd name="connsiteY0" fmla="*/ 0 h 4088991"/>
                    <a:gd name="connsiteX1" fmla="*/ 308013 w 4018788"/>
                    <a:gd name="connsiteY1" fmla="*/ 90432 h 4088991"/>
                    <a:gd name="connsiteX2" fmla="*/ 834417 w 4018788"/>
                    <a:gd name="connsiteY2" fmla="*/ 1716677 h 4088991"/>
                    <a:gd name="connsiteX3" fmla="*/ 1918949 w 4018788"/>
                    <a:gd name="connsiteY3" fmla="*/ 1806825 h 4088991"/>
                    <a:gd name="connsiteX4" fmla="*/ 2018926 w 4018788"/>
                    <a:gd name="connsiteY4" fmla="*/ 1763951 h 4088991"/>
                    <a:gd name="connsiteX5" fmla="*/ 2031642 w 4018788"/>
                    <a:gd name="connsiteY5" fmla="*/ 1758498 h 4088991"/>
                    <a:gd name="connsiteX6" fmla="*/ 2139562 w 4018788"/>
                    <a:gd name="connsiteY6" fmla="*/ 1699363 h 4088991"/>
                    <a:gd name="connsiteX7" fmla="*/ 2188103 w 4018788"/>
                    <a:gd name="connsiteY7" fmla="*/ 1666277 h 4088991"/>
                    <a:gd name="connsiteX8" fmla="*/ 2246684 w 4018788"/>
                    <a:gd name="connsiteY8" fmla="*/ 1638057 h 4088991"/>
                    <a:gd name="connsiteX9" fmla="*/ 2743200 w 4018788"/>
                    <a:gd name="connsiteY9" fmla="*/ 1537815 h 4088991"/>
                    <a:gd name="connsiteX10" fmla="*/ 3239717 w 4018788"/>
                    <a:gd name="connsiteY10" fmla="*/ 1638057 h 4088991"/>
                    <a:gd name="connsiteX11" fmla="*/ 3298300 w 4018788"/>
                    <a:gd name="connsiteY11" fmla="*/ 1666278 h 4088991"/>
                    <a:gd name="connsiteX12" fmla="*/ 3346839 w 4018788"/>
                    <a:gd name="connsiteY12" fmla="*/ 1699363 h 4088991"/>
                    <a:gd name="connsiteX13" fmla="*/ 3454759 w 4018788"/>
                    <a:gd name="connsiteY13" fmla="*/ 1758498 h 4088991"/>
                    <a:gd name="connsiteX14" fmla="*/ 3467473 w 4018788"/>
                    <a:gd name="connsiteY14" fmla="*/ 1763950 h 4088991"/>
                    <a:gd name="connsiteX15" fmla="*/ 3554593 w 4018788"/>
                    <a:gd name="connsiteY15" fmla="*/ 1829097 h 4088991"/>
                    <a:gd name="connsiteX16" fmla="*/ 4018788 w 4018788"/>
                    <a:gd name="connsiteY16" fmla="*/ 2813403 h 4088991"/>
                    <a:gd name="connsiteX17" fmla="*/ 2743200 w 4018788"/>
                    <a:gd name="connsiteY17" fmla="*/ 4088991 h 4088991"/>
                    <a:gd name="connsiteX18" fmla="*/ 2612779 w 4018788"/>
                    <a:gd name="connsiteY18" fmla="*/ 4082406 h 4088991"/>
                    <a:gd name="connsiteX19" fmla="*/ 2612778 w 4018788"/>
                    <a:gd name="connsiteY19" fmla="*/ 4082405 h 4088991"/>
                    <a:gd name="connsiteX20" fmla="*/ 2462724 w 4018788"/>
                    <a:gd name="connsiteY20" fmla="*/ 4074828 h 4088991"/>
                    <a:gd name="connsiteX21" fmla="*/ 0 w 4018788"/>
                    <a:gd name="connsiteY21" fmla="*/ 1345791 h 4088991"/>
                    <a:gd name="connsiteX22" fmla="*/ 331089 w 4018788"/>
                    <a:gd name="connsiteY22" fmla="*/ 38219 h 408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018788" h="4088991">
                      <a:moveTo>
                        <a:pt x="354308" y="0"/>
                      </a:moveTo>
                      <a:lnTo>
                        <a:pt x="308013" y="90432"/>
                      </a:lnTo>
                      <a:cubicBezTo>
                        <a:pt x="42972" y="680142"/>
                        <a:pt x="262444" y="1386448"/>
                        <a:pt x="834417" y="1716677"/>
                      </a:cubicBezTo>
                      <a:cubicBezTo>
                        <a:pt x="1177601" y="1914814"/>
                        <a:pt x="1574585" y="1935359"/>
                        <a:pt x="1918949" y="1806825"/>
                      </a:cubicBezTo>
                      <a:lnTo>
                        <a:pt x="2018926" y="1763951"/>
                      </a:lnTo>
                      <a:lnTo>
                        <a:pt x="2031642" y="1758498"/>
                      </a:lnTo>
                      <a:cubicBezTo>
                        <a:pt x="2068460" y="1740575"/>
                        <a:pt x="2104482" y="1720850"/>
                        <a:pt x="2139562" y="1699363"/>
                      </a:cubicBezTo>
                      <a:lnTo>
                        <a:pt x="2188103" y="1666277"/>
                      </a:lnTo>
                      <a:lnTo>
                        <a:pt x="2246684" y="1638057"/>
                      </a:lnTo>
                      <a:cubicBezTo>
                        <a:pt x="2399293" y="1573509"/>
                        <a:pt x="2567078" y="1537815"/>
                        <a:pt x="2743200" y="1537815"/>
                      </a:cubicBezTo>
                      <a:cubicBezTo>
                        <a:pt x="2919322" y="1537815"/>
                        <a:pt x="3087107" y="1573509"/>
                        <a:pt x="3239717" y="1638057"/>
                      </a:cubicBezTo>
                      <a:lnTo>
                        <a:pt x="3298300" y="1666278"/>
                      </a:lnTo>
                      <a:lnTo>
                        <a:pt x="3346839" y="1699363"/>
                      </a:lnTo>
                      <a:cubicBezTo>
                        <a:pt x="3381919" y="1720850"/>
                        <a:pt x="3417941" y="1740575"/>
                        <a:pt x="3454759" y="1758498"/>
                      </a:cubicBezTo>
                      <a:lnTo>
                        <a:pt x="3467473" y="1763950"/>
                      </a:lnTo>
                      <a:lnTo>
                        <a:pt x="3554593" y="1829097"/>
                      </a:lnTo>
                      <a:cubicBezTo>
                        <a:pt x="3838089" y="2063059"/>
                        <a:pt x="4018788" y="2417129"/>
                        <a:pt x="4018788" y="2813403"/>
                      </a:cubicBezTo>
                      <a:cubicBezTo>
                        <a:pt x="4018788" y="3517891"/>
                        <a:pt x="3447688" y="4088991"/>
                        <a:pt x="2743200" y="4088991"/>
                      </a:cubicBezTo>
                      <a:cubicBezTo>
                        <a:pt x="2699170" y="4088991"/>
                        <a:pt x="2655660" y="4086760"/>
                        <a:pt x="2612779" y="4082406"/>
                      </a:cubicBezTo>
                      <a:lnTo>
                        <a:pt x="2612778" y="4082405"/>
                      </a:lnTo>
                      <a:lnTo>
                        <a:pt x="2462724" y="4074828"/>
                      </a:lnTo>
                      <a:cubicBezTo>
                        <a:pt x="1079448" y="3934349"/>
                        <a:pt x="0" y="2766130"/>
                        <a:pt x="0" y="1345791"/>
                      </a:cubicBezTo>
                      <a:cubicBezTo>
                        <a:pt x="0" y="872345"/>
                        <a:pt x="119939" y="426912"/>
                        <a:pt x="331089" y="3821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outerShdw blurRad="317500" dist="1524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ED00575-047F-9D35-3F57-3EA49DC0017B}"/>
                    </a:ext>
                  </a:extLst>
                </p:cNvPr>
                <p:cNvSpPr/>
                <p:nvPr/>
              </p:nvSpPr>
              <p:spPr>
                <a:xfrm>
                  <a:off x="3352800" y="2083209"/>
                  <a:ext cx="4018788" cy="4088991"/>
                </a:xfrm>
                <a:custGeom>
                  <a:avLst/>
                  <a:gdLst>
                    <a:gd name="connsiteX0" fmla="*/ 354308 w 4018788"/>
                    <a:gd name="connsiteY0" fmla="*/ 0 h 4088991"/>
                    <a:gd name="connsiteX1" fmla="*/ 308013 w 4018788"/>
                    <a:gd name="connsiteY1" fmla="*/ 90432 h 4088991"/>
                    <a:gd name="connsiteX2" fmla="*/ 834417 w 4018788"/>
                    <a:gd name="connsiteY2" fmla="*/ 1716677 h 4088991"/>
                    <a:gd name="connsiteX3" fmla="*/ 1918949 w 4018788"/>
                    <a:gd name="connsiteY3" fmla="*/ 1806825 h 4088991"/>
                    <a:gd name="connsiteX4" fmla="*/ 2018926 w 4018788"/>
                    <a:gd name="connsiteY4" fmla="*/ 1763951 h 4088991"/>
                    <a:gd name="connsiteX5" fmla="*/ 2031642 w 4018788"/>
                    <a:gd name="connsiteY5" fmla="*/ 1758498 h 4088991"/>
                    <a:gd name="connsiteX6" fmla="*/ 2139562 w 4018788"/>
                    <a:gd name="connsiteY6" fmla="*/ 1699363 h 4088991"/>
                    <a:gd name="connsiteX7" fmla="*/ 2188103 w 4018788"/>
                    <a:gd name="connsiteY7" fmla="*/ 1666277 h 4088991"/>
                    <a:gd name="connsiteX8" fmla="*/ 2246684 w 4018788"/>
                    <a:gd name="connsiteY8" fmla="*/ 1638057 h 4088991"/>
                    <a:gd name="connsiteX9" fmla="*/ 2743200 w 4018788"/>
                    <a:gd name="connsiteY9" fmla="*/ 1537815 h 4088991"/>
                    <a:gd name="connsiteX10" fmla="*/ 3239717 w 4018788"/>
                    <a:gd name="connsiteY10" fmla="*/ 1638057 h 4088991"/>
                    <a:gd name="connsiteX11" fmla="*/ 3298300 w 4018788"/>
                    <a:gd name="connsiteY11" fmla="*/ 1666278 h 4088991"/>
                    <a:gd name="connsiteX12" fmla="*/ 3346839 w 4018788"/>
                    <a:gd name="connsiteY12" fmla="*/ 1699363 h 4088991"/>
                    <a:gd name="connsiteX13" fmla="*/ 3454759 w 4018788"/>
                    <a:gd name="connsiteY13" fmla="*/ 1758498 h 4088991"/>
                    <a:gd name="connsiteX14" fmla="*/ 3467473 w 4018788"/>
                    <a:gd name="connsiteY14" fmla="*/ 1763950 h 4088991"/>
                    <a:gd name="connsiteX15" fmla="*/ 3554593 w 4018788"/>
                    <a:gd name="connsiteY15" fmla="*/ 1829097 h 4088991"/>
                    <a:gd name="connsiteX16" fmla="*/ 4018788 w 4018788"/>
                    <a:gd name="connsiteY16" fmla="*/ 2813403 h 4088991"/>
                    <a:gd name="connsiteX17" fmla="*/ 2743200 w 4018788"/>
                    <a:gd name="connsiteY17" fmla="*/ 4088991 h 4088991"/>
                    <a:gd name="connsiteX18" fmla="*/ 2612779 w 4018788"/>
                    <a:gd name="connsiteY18" fmla="*/ 4082406 h 4088991"/>
                    <a:gd name="connsiteX19" fmla="*/ 2612778 w 4018788"/>
                    <a:gd name="connsiteY19" fmla="*/ 4082405 h 4088991"/>
                    <a:gd name="connsiteX20" fmla="*/ 2462724 w 4018788"/>
                    <a:gd name="connsiteY20" fmla="*/ 4074828 h 4088991"/>
                    <a:gd name="connsiteX21" fmla="*/ 0 w 4018788"/>
                    <a:gd name="connsiteY21" fmla="*/ 1345791 h 4088991"/>
                    <a:gd name="connsiteX22" fmla="*/ 331089 w 4018788"/>
                    <a:gd name="connsiteY22" fmla="*/ 38219 h 408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018788" h="4088991">
                      <a:moveTo>
                        <a:pt x="354308" y="0"/>
                      </a:moveTo>
                      <a:lnTo>
                        <a:pt x="308013" y="90432"/>
                      </a:lnTo>
                      <a:cubicBezTo>
                        <a:pt x="42972" y="680142"/>
                        <a:pt x="262444" y="1386448"/>
                        <a:pt x="834417" y="1716677"/>
                      </a:cubicBezTo>
                      <a:cubicBezTo>
                        <a:pt x="1177601" y="1914814"/>
                        <a:pt x="1574585" y="1935359"/>
                        <a:pt x="1918949" y="1806825"/>
                      </a:cubicBezTo>
                      <a:lnTo>
                        <a:pt x="2018926" y="1763951"/>
                      </a:lnTo>
                      <a:lnTo>
                        <a:pt x="2031642" y="1758498"/>
                      </a:lnTo>
                      <a:cubicBezTo>
                        <a:pt x="2068460" y="1740575"/>
                        <a:pt x="2104482" y="1720850"/>
                        <a:pt x="2139562" y="1699363"/>
                      </a:cubicBezTo>
                      <a:lnTo>
                        <a:pt x="2188103" y="1666277"/>
                      </a:lnTo>
                      <a:lnTo>
                        <a:pt x="2246684" y="1638057"/>
                      </a:lnTo>
                      <a:cubicBezTo>
                        <a:pt x="2399293" y="1573509"/>
                        <a:pt x="2567078" y="1537815"/>
                        <a:pt x="2743200" y="1537815"/>
                      </a:cubicBezTo>
                      <a:cubicBezTo>
                        <a:pt x="2919322" y="1537815"/>
                        <a:pt x="3087107" y="1573509"/>
                        <a:pt x="3239717" y="1638057"/>
                      </a:cubicBezTo>
                      <a:lnTo>
                        <a:pt x="3298300" y="1666278"/>
                      </a:lnTo>
                      <a:lnTo>
                        <a:pt x="3346839" y="1699363"/>
                      </a:lnTo>
                      <a:cubicBezTo>
                        <a:pt x="3381919" y="1720850"/>
                        <a:pt x="3417941" y="1740575"/>
                        <a:pt x="3454759" y="1758498"/>
                      </a:cubicBezTo>
                      <a:lnTo>
                        <a:pt x="3467473" y="1763950"/>
                      </a:lnTo>
                      <a:lnTo>
                        <a:pt x="3554593" y="1829097"/>
                      </a:lnTo>
                      <a:cubicBezTo>
                        <a:pt x="3838089" y="2063059"/>
                        <a:pt x="4018788" y="2417129"/>
                        <a:pt x="4018788" y="2813403"/>
                      </a:cubicBezTo>
                      <a:cubicBezTo>
                        <a:pt x="4018788" y="3517891"/>
                        <a:pt x="3447688" y="4088991"/>
                        <a:pt x="2743200" y="4088991"/>
                      </a:cubicBezTo>
                      <a:cubicBezTo>
                        <a:pt x="2699170" y="4088991"/>
                        <a:pt x="2655660" y="4086760"/>
                        <a:pt x="2612779" y="4082406"/>
                      </a:cubicBezTo>
                      <a:lnTo>
                        <a:pt x="2612778" y="4082405"/>
                      </a:lnTo>
                      <a:lnTo>
                        <a:pt x="2462724" y="4074828"/>
                      </a:lnTo>
                      <a:cubicBezTo>
                        <a:pt x="1079448" y="3934349"/>
                        <a:pt x="0" y="2766130"/>
                        <a:pt x="0" y="1345791"/>
                      </a:cubicBezTo>
                      <a:cubicBezTo>
                        <a:pt x="0" y="872345"/>
                        <a:pt x="119939" y="426912"/>
                        <a:pt x="331089" y="3821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tx1">
                      <a:alpha val="5000"/>
                    </a:schemeClr>
                  </a:solidFill>
                </a:ln>
                <a:effectLst>
                  <a:innerShdw blurRad="762000">
                    <a:srgbClr val="00B0F0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59" name="Graphic 58" descr="List with solid fill">
              <a:extLst>
                <a:ext uri="{FF2B5EF4-FFF2-40B4-BE49-F238E27FC236}">
                  <a16:creationId xmlns:a16="http://schemas.microsoft.com/office/drawing/2014/main" id="{7BE86CFD-6906-295D-6470-9C4939B3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14400000">
              <a:off x="4878265" y="2058877"/>
              <a:ext cx="863600" cy="914400"/>
            </a:xfrm>
            <a:prstGeom prst="rect">
              <a:avLst/>
            </a:prstGeom>
          </p:spPr>
        </p:pic>
        <p:pic>
          <p:nvPicPr>
            <p:cNvPr id="61" name="Graphic 60" descr="Magnifying glass with solid fill">
              <a:extLst>
                <a:ext uri="{FF2B5EF4-FFF2-40B4-BE49-F238E27FC236}">
                  <a16:creationId xmlns:a16="http://schemas.microsoft.com/office/drawing/2014/main" id="{7B4E85A3-D1DB-7D24-4483-087026BC6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93331" y="2714132"/>
              <a:ext cx="914400" cy="914400"/>
            </a:xfrm>
            <a:prstGeom prst="rect">
              <a:avLst/>
            </a:prstGeom>
          </p:spPr>
        </p:pic>
        <p:pic>
          <p:nvPicPr>
            <p:cNvPr id="63" name="Graphic 62" descr="Coins with solid fill">
              <a:extLst>
                <a:ext uri="{FF2B5EF4-FFF2-40B4-BE49-F238E27FC236}">
                  <a16:creationId xmlns:a16="http://schemas.microsoft.com/office/drawing/2014/main" id="{0514A7F1-D602-9B61-3271-7F8510371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 rot="7200000">
              <a:off x="5398592" y="3996667"/>
              <a:ext cx="863600" cy="9144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DDC44-3CE2-F7D8-55A5-2DB6CF290489}"/>
                </a:ext>
              </a:extLst>
            </p:cNvPr>
            <p:cNvSpPr txBox="1"/>
            <p:nvPr/>
          </p:nvSpPr>
          <p:spPr>
            <a:xfrm rot="21355660">
              <a:off x="6488525" y="3579123"/>
              <a:ext cx="1476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OBJECTIVE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2A618F-BEA9-A4B9-00F0-07682ACA904D}"/>
                </a:ext>
              </a:extLst>
            </p:cNvPr>
            <p:cNvSpPr txBox="1"/>
            <p:nvPr/>
          </p:nvSpPr>
          <p:spPr>
            <a:xfrm rot="7899525">
              <a:off x="4386728" y="3834996"/>
              <a:ext cx="1617665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SYSTEM ARCHITECTURE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BB5E38-806E-EF34-1562-3456CFD694A3}"/>
                </a:ext>
              </a:extLst>
            </p:cNvPr>
            <p:cNvSpPr txBox="1"/>
            <p:nvPr/>
          </p:nvSpPr>
          <p:spPr>
            <a:xfrm rot="14400000">
              <a:off x="5285284" y="1895323"/>
              <a:ext cx="1222879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76200" dist="635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PROJECT OVERVIEW</a:t>
              </a:r>
            </a:p>
          </p:txBody>
        </p:sp>
      </p:grpSp>
      <p:sp>
        <p:nvSpPr>
          <p:cNvPr id="3" name="Shape 2">
            <a:extLst>
              <a:ext uri="{FF2B5EF4-FFF2-40B4-BE49-F238E27FC236}">
                <a16:creationId xmlns:a16="http://schemas.microsoft.com/office/drawing/2014/main" id="{4B79A05E-FC41-76A1-42F1-21D517911A58}"/>
              </a:ext>
            </a:extLst>
          </p:cNvPr>
          <p:cNvSpPr/>
          <p:nvPr/>
        </p:nvSpPr>
        <p:spPr>
          <a:xfrm flipV="1">
            <a:off x="4943898" y="1503061"/>
            <a:ext cx="6663038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D7BAFD71-5A5E-B764-48B3-396C81BD8460}"/>
              </a:ext>
            </a:extLst>
          </p:cNvPr>
          <p:cNvSpPr/>
          <p:nvPr/>
        </p:nvSpPr>
        <p:spPr>
          <a:xfrm flipV="1">
            <a:off x="4943898" y="2823931"/>
            <a:ext cx="6663038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58E30503-46B9-CA35-2D71-67847D371C69}"/>
              </a:ext>
            </a:extLst>
          </p:cNvPr>
          <p:cNvSpPr/>
          <p:nvPr/>
        </p:nvSpPr>
        <p:spPr>
          <a:xfrm flipV="1">
            <a:off x="4943898" y="4153297"/>
            <a:ext cx="6663038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3E2EFAD4-3ED1-782A-735B-D11656F7F101}"/>
              </a:ext>
            </a:extLst>
          </p:cNvPr>
          <p:cNvSpPr/>
          <p:nvPr/>
        </p:nvSpPr>
        <p:spPr>
          <a:xfrm flipV="1">
            <a:off x="4943898" y="5504411"/>
            <a:ext cx="6663038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</p:sp>
    </p:spTree>
    <p:extLst>
      <p:ext uri="{BB962C8B-B14F-4D97-AF65-F5344CB8AC3E}">
        <p14:creationId xmlns:p14="http://schemas.microsoft.com/office/powerpoint/2010/main" val="296330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EAEA-AC69-EEAD-5B25-3062E816B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B07CCA7-8D93-0313-F46C-09865F4B772F}"/>
              </a:ext>
            </a:extLst>
          </p:cNvPr>
          <p:cNvSpPr txBox="1"/>
          <p:nvPr/>
        </p:nvSpPr>
        <p:spPr>
          <a:xfrm>
            <a:off x="2773749" y="137661"/>
            <a:ext cx="6889898" cy="5333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Major Banking Operations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D4C451-CBC0-FDD7-36FF-DD4A6BFB94B9}"/>
              </a:ext>
            </a:extLst>
          </p:cNvPr>
          <p:cNvSpPr txBox="1"/>
          <p:nvPr/>
        </p:nvSpPr>
        <p:spPr>
          <a:xfrm>
            <a:off x="6218698" y="1388634"/>
            <a:ext cx="5505672" cy="387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IN" sz="3600" b="1" dirty="0">
                <a:solidFill>
                  <a:schemeClr val="bg2"/>
                </a:solidFill>
                <a:latin typeface="Nunito Semi Bold" panose="020B0604020202020204" charset="0"/>
              </a:rPr>
              <a:t>Write &amp; Post Blogs</a:t>
            </a:r>
            <a:endParaRPr lang="en-US" sz="3500" b="1" dirty="0">
              <a:solidFill>
                <a:schemeClr val="bg2"/>
              </a:solidFill>
              <a:latin typeface="Nunito Semi Bold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DCD06-2F29-B365-7F23-C4B8DE0E35FD}"/>
              </a:ext>
            </a:extLst>
          </p:cNvPr>
          <p:cNvSpPr txBox="1"/>
          <p:nvPr/>
        </p:nvSpPr>
        <p:spPr>
          <a:xfrm>
            <a:off x="538480" y="53211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E194BC4-AE32-EE54-CB5C-DD74E49F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A1504B56-649D-D080-E159-C3EA2ABB2B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E6A276-3AE1-B011-1BA1-723F40ABD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154" y="938925"/>
            <a:ext cx="635666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Create Account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Initialize new customer accounts with unique account numbers, encrypted PINs, and zero balance.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Deposit Money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 funds to account balance with real-time validation and immediate file update.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Withdraw Money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withdrawal requests with balance verification and insufficient funds protection.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Card Management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Apply for and manage debit and credit cards with eligibility checks and approval workflow.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Loan Services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Request loans and process repayments with balance updates and loan status tracking.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View Details</a:t>
            </a:r>
          </a:p>
          <a:p>
            <a:r>
              <a:rPr lang="en-US" sz="1600" dirty="0">
                <a:solidFill>
                  <a:schemeClr val="bg1"/>
                </a:solidFill>
              </a:rPr>
              <a:t>Display comprehensive account information including balance, cards, and outstanding loans.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7526F-820D-DD4E-F6B3-80FA904B1A68}"/>
              </a:ext>
            </a:extLst>
          </p:cNvPr>
          <p:cNvSpPr txBox="1"/>
          <p:nvPr/>
        </p:nvSpPr>
        <p:spPr>
          <a:xfrm>
            <a:off x="2623010" y="154551"/>
            <a:ext cx="7191375" cy="681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Major Banking Operations</a:t>
            </a:r>
            <a:endParaRPr lang="en-US" sz="3200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D06B9790-AE8C-EE12-D23D-7E05AB9B5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422" y="2061322"/>
            <a:ext cx="510302" cy="510302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0DC19C90-5684-EE84-404C-3E226EA33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2852" y="3132878"/>
            <a:ext cx="510302" cy="510302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C8E8247B-647B-D813-83C2-6E732A927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2581" y="1053924"/>
            <a:ext cx="510302" cy="510302"/>
          </a:xfrm>
          <a:prstGeom prst="rect">
            <a:avLst/>
          </a:prstGeom>
        </p:spPr>
      </p:pic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98AD0012-9B1B-0A1D-4D7D-29023225F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2581" y="4071802"/>
            <a:ext cx="510302" cy="510302"/>
          </a:xfrm>
          <a:prstGeom prst="rect">
            <a:avLst/>
          </a:prstGeom>
        </p:spPr>
      </p:pic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59A6D86A-26DB-5E9A-30F9-1D13A54152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2581" y="5065996"/>
            <a:ext cx="510302" cy="510302"/>
          </a:xfrm>
          <a:prstGeom prst="rect">
            <a:avLst/>
          </a:prstGeom>
        </p:spPr>
      </p:pic>
      <p:pic>
        <p:nvPicPr>
          <p:cNvPr id="20" name="Image 5" descr="preencoded.png">
            <a:extLst>
              <a:ext uri="{FF2B5EF4-FFF2-40B4-BE49-F238E27FC236}">
                <a16:creationId xmlns:a16="http://schemas.microsoft.com/office/drawing/2014/main" id="{A7B48EEB-0985-CA52-2818-B5F7998929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52581" y="5961998"/>
            <a:ext cx="510302" cy="5103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2BC652-4286-B9F3-0C8A-CBCC0AEB7619}"/>
              </a:ext>
            </a:extLst>
          </p:cNvPr>
          <p:cNvSpPr txBox="1"/>
          <p:nvPr/>
        </p:nvSpPr>
        <p:spPr>
          <a:xfrm>
            <a:off x="690880" y="54735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CA0EEB-CA89-F727-C238-A0B09291F61F}"/>
              </a:ext>
            </a:extLst>
          </p:cNvPr>
          <p:cNvGrpSpPr/>
          <p:nvPr/>
        </p:nvGrpSpPr>
        <p:grpSpPr>
          <a:xfrm>
            <a:off x="-3722527" y="1986438"/>
            <a:ext cx="8692922" cy="8461422"/>
            <a:chOff x="3396000" y="731912"/>
            <a:chExt cx="5400000" cy="5394176"/>
          </a:xfrm>
        </p:grpSpPr>
        <p:sp>
          <p:nvSpPr>
            <p:cNvPr id="24" name="Free-form: Shape 16">
              <a:extLst>
                <a:ext uri="{FF2B5EF4-FFF2-40B4-BE49-F238E27FC236}">
                  <a16:creationId xmlns:a16="http://schemas.microsoft.com/office/drawing/2014/main" id="{08944156-68F2-3674-6299-4ABD18A789C9}"/>
                </a:ext>
              </a:extLst>
            </p:cNvPr>
            <p:cNvSpPr/>
            <p:nvPr/>
          </p:nvSpPr>
          <p:spPr>
            <a:xfrm>
              <a:off x="3413738" y="731912"/>
              <a:ext cx="2624594" cy="2396146"/>
            </a:xfrm>
            <a:custGeom>
              <a:avLst/>
              <a:gdLst>
                <a:gd name="connsiteX0" fmla="*/ 2624594 w 2624594"/>
                <a:gd name="connsiteY0" fmla="*/ 0 h 2396146"/>
                <a:gd name="connsiteX1" fmla="*/ 2624594 w 2624594"/>
                <a:gd name="connsiteY1" fmla="*/ 1350000 h 2396146"/>
                <a:gd name="connsiteX2" fmla="*/ 2544232 w 2624594"/>
                <a:gd name="connsiteY2" fmla="*/ 1354058 h 2396146"/>
                <a:gd name="connsiteX3" fmla="*/ 1392955 w 2624594"/>
                <a:gd name="connsiteY3" fmla="*/ 2295639 h 2396146"/>
                <a:gd name="connsiteX4" fmla="*/ 1367112 w 2624594"/>
                <a:gd name="connsiteY4" fmla="*/ 2396146 h 2396146"/>
                <a:gd name="connsiteX5" fmla="*/ 0 w 2624594"/>
                <a:gd name="connsiteY5" fmla="*/ 2396146 h 2396146"/>
                <a:gd name="connsiteX6" fmla="*/ 37116 w 2624594"/>
                <a:gd name="connsiteY6" fmla="*/ 2152944 h 2396146"/>
                <a:gd name="connsiteX7" fmla="*/ 2406203 w 2624594"/>
                <a:gd name="connsiteY7" fmla="*/ 11028 h 2396146"/>
                <a:gd name="connsiteX8" fmla="*/ 2624594 w 2624594"/>
                <a:gd name="connsiteY8" fmla="*/ 0 h 239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594" h="2396146">
                  <a:moveTo>
                    <a:pt x="2624594" y="0"/>
                  </a:moveTo>
                  <a:lnTo>
                    <a:pt x="2624594" y="1350000"/>
                  </a:lnTo>
                  <a:lnTo>
                    <a:pt x="2544232" y="1354058"/>
                  </a:lnTo>
                  <a:cubicBezTo>
                    <a:pt x="1999636" y="1409365"/>
                    <a:pt x="1550733" y="1788370"/>
                    <a:pt x="1392955" y="2295639"/>
                  </a:cubicBezTo>
                  <a:lnTo>
                    <a:pt x="1367112" y="2396146"/>
                  </a:lnTo>
                  <a:lnTo>
                    <a:pt x="0" y="2396146"/>
                  </a:lnTo>
                  <a:lnTo>
                    <a:pt x="37116" y="2152944"/>
                  </a:lnTo>
                  <a:cubicBezTo>
                    <a:pt x="270898" y="1010481"/>
                    <a:pt x="1226244" y="130859"/>
                    <a:pt x="2406203" y="11028"/>
                  </a:cubicBezTo>
                  <a:lnTo>
                    <a:pt x="2624594" y="0"/>
                  </a:lnTo>
                  <a:close/>
                </a:path>
              </a:pathLst>
            </a:custGeom>
            <a:solidFill>
              <a:srgbClr val="0F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6" name="Free-form: Shape 9">
              <a:extLst>
                <a:ext uri="{FF2B5EF4-FFF2-40B4-BE49-F238E27FC236}">
                  <a16:creationId xmlns:a16="http://schemas.microsoft.com/office/drawing/2014/main" id="{715A3D1A-7071-0475-D31C-376461BA65CA}"/>
                </a:ext>
              </a:extLst>
            </p:cNvPr>
            <p:cNvSpPr/>
            <p:nvPr/>
          </p:nvSpPr>
          <p:spPr>
            <a:xfrm>
              <a:off x="3396000" y="3429000"/>
              <a:ext cx="2642332" cy="2697088"/>
            </a:xfrm>
            <a:custGeom>
              <a:avLst/>
              <a:gdLst>
                <a:gd name="connsiteX0" fmla="*/ 0 w 2642332"/>
                <a:gd name="connsiteY0" fmla="*/ 0 h 2697088"/>
                <a:gd name="connsiteX1" fmla="*/ 1350000 w 2642332"/>
                <a:gd name="connsiteY1" fmla="*/ 0 h 2697088"/>
                <a:gd name="connsiteX2" fmla="*/ 2561970 w 2642332"/>
                <a:gd name="connsiteY2" fmla="*/ 1343030 h 2697088"/>
                <a:gd name="connsiteX3" fmla="*/ 2642332 w 2642332"/>
                <a:gd name="connsiteY3" fmla="*/ 1347088 h 2697088"/>
                <a:gd name="connsiteX4" fmla="*/ 2642332 w 2642332"/>
                <a:gd name="connsiteY4" fmla="*/ 2697088 h 2697088"/>
                <a:gd name="connsiteX5" fmla="*/ 2423941 w 2642332"/>
                <a:gd name="connsiteY5" fmla="*/ 2686060 h 2697088"/>
                <a:gd name="connsiteX6" fmla="*/ 0 w 2642332"/>
                <a:gd name="connsiteY6" fmla="*/ 0 h 269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2332" h="2697088">
                  <a:moveTo>
                    <a:pt x="0" y="0"/>
                  </a:moveTo>
                  <a:lnTo>
                    <a:pt x="1350000" y="0"/>
                  </a:lnTo>
                  <a:cubicBezTo>
                    <a:pt x="1350000" y="698985"/>
                    <a:pt x="1881225" y="1273897"/>
                    <a:pt x="2561970" y="1343030"/>
                  </a:cubicBezTo>
                  <a:lnTo>
                    <a:pt x="2642332" y="1347088"/>
                  </a:lnTo>
                  <a:lnTo>
                    <a:pt x="2642332" y="2697088"/>
                  </a:lnTo>
                  <a:lnTo>
                    <a:pt x="2423941" y="2686060"/>
                  </a:lnTo>
                  <a:cubicBezTo>
                    <a:pt x="1062449" y="2547793"/>
                    <a:pt x="0" y="1397971"/>
                    <a:pt x="0" y="0"/>
                  </a:cubicBezTo>
                  <a:close/>
                </a:path>
              </a:pathLst>
            </a:custGeom>
            <a:solidFill>
              <a:srgbClr val="0F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5" name="Free-form: Shape 15">
              <a:extLst>
                <a:ext uri="{FF2B5EF4-FFF2-40B4-BE49-F238E27FC236}">
                  <a16:creationId xmlns:a16="http://schemas.microsoft.com/office/drawing/2014/main" id="{482423AE-D6EE-A506-3AD0-787AE312D41A}"/>
                </a:ext>
              </a:extLst>
            </p:cNvPr>
            <p:cNvSpPr/>
            <p:nvPr/>
          </p:nvSpPr>
          <p:spPr>
            <a:xfrm>
              <a:off x="6339274" y="741285"/>
              <a:ext cx="2438988" cy="2386809"/>
            </a:xfrm>
            <a:custGeom>
              <a:avLst/>
              <a:gdLst>
                <a:gd name="connsiteX0" fmla="*/ 0 w 2438988"/>
                <a:gd name="connsiteY0" fmla="*/ 0 h 2386773"/>
                <a:gd name="connsiteX1" fmla="*/ 32785 w 2438988"/>
                <a:gd name="connsiteY1" fmla="*/ 1655 h 2386773"/>
                <a:gd name="connsiteX2" fmla="*/ 2401872 w 2438988"/>
                <a:gd name="connsiteY2" fmla="*/ 2143571 h 2386773"/>
                <a:gd name="connsiteX3" fmla="*/ 2438988 w 2438988"/>
                <a:gd name="connsiteY3" fmla="*/ 2386773 h 2386773"/>
                <a:gd name="connsiteX4" fmla="*/ 1071876 w 2438988"/>
                <a:gd name="connsiteY4" fmla="*/ 2386773 h 2386773"/>
                <a:gd name="connsiteX5" fmla="*/ 1046033 w 2438988"/>
                <a:gd name="connsiteY5" fmla="*/ 2286266 h 2386773"/>
                <a:gd name="connsiteX6" fmla="*/ 28798 w 2438988"/>
                <a:gd name="connsiteY6" fmla="*/ 1365142 h 2386773"/>
                <a:gd name="connsiteX7" fmla="*/ 0 w 2438988"/>
                <a:gd name="connsiteY7" fmla="*/ 1360747 h 2386773"/>
                <a:gd name="connsiteX8" fmla="*/ 0 w 2438988"/>
                <a:gd name="connsiteY8" fmla="*/ 0 h 238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988" h="2386773">
                  <a:moveTo>
                    <a:pt x="0" y="0"/>
                  </a:moveTo>
                  <a:lnTo>
                    <a:pt x="32785" y="1655"/>
                  </a:lnTo>
                  <a:cubicBezTo>
                    <a:pt x="1212745" y="121486"/>
                    <a:pt x="2168090" y="1001108"/>
                    <a:pt x="2401872" y="2143571"/>
                  </a:cubicBezTo>
                  <a:lnTo>
                    <a:pt x="2438988" y="2386773"/>
                  </a:lnTo>
                  <a:lnTo>
                    <a:pt x="1071876" y="2386773"/>
                  </a:lnTo>
                  <a:lnTo>
                    <a:pt x="1046033" y="2286266"/>
                  </a:lnTo>
                  <a:cubicBezTo>
                    <a:pt x="901404" y="1821269"/>
                    <a:pt x="512148" y="1464050"/>
                    <a:pt x="28798" y="1365142"/>
                  </a:cubicBezTo>
                  <a:lnTo>
                    <a:pt x="0" y="1360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703" t="796" r="703" b="-79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7" name="Free-form: Shape 7">
              <a:extLst>
                <a:ext uri="{FF2B5EF4-FFF2-40B4-BE49-F238E27FC236}">
                  <a16:creationId xmlns:a16="http://schemas.microsoft.com/office/drawing/2014/main" id="{7BEE459B-9330-0B33-ABB9-13B42D742BEE}"/>
                </a:ext>
              </a:extLst>
            </p:cNvPr>
            <p:cNvSpPr/>
            <p:nvPr/>
          </p:nvSpPr>
          <p:spPr>
            <a:xfrm>
              <a:off x="6339274" y="3429000"/>
              <a:ext cx="2456726" cy="2687716"/>
            </a:xfrm>
            <a:custGeom>
              <a:avLst/>
              <a:gdLst>
                <a:gd name="connsiteX0" fmla="*/ 1106726 w 2456726"/>
                <a:gd name="connsiteY0" fmla="*/ 0 h 2687716"/>
                <a:gd name="connsiteX1" fmla="*/ 2456726 w 2456726"/>
                <a:gd name="connsiteY1" fmla="*/ 0 h 2687716"/>
                <a:gd name="connsiteX2" fmla="*/ 32785 w 2456726"/>
                <a:gd name="connsiteY2" fmla="*/ 2686060 h 2687716"/>
                <a:gd name="connsiteX3" fmla="*/ 0 w 2456726"/>
                <a:gd name="connsiteY3" fmla="*/ 2687716 h 2687716"/>
                <a:gd name="connsiteX4" fmla="*/ 0 w 2456726"/>
                <a:gd name="connsiteY4" fmla="*/ 1326968 h 2687716"/>
                <a:gd name="connsiteX5" fmla="*/ 28798 w 2456726"/>
                <a:gd name="connsiteY5" fmla="*/ 1322573 h 2687716"/>
                <a:gd name="connsiteX6" fmla="*/ 1106726 w 2456726"/>
                <a:gd name="connsiteY6" fmla="*/ 0 h 26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6726" h="2687716">
                  <a:moveTo>
                    <a:pt x="1106726" y="0"/>
                  </a:moveTo>
                  <a:lnTo>
                    <a:pt x="2456726" y="0"/>
                  </a:lnTo>
                  <a:cubicBezTo>
                    <a:pt x="2456726" y="1397971"/>
                    <a:pt x="1394277" y="2547793"/>
                    <a:pt x="32785" y="2686060"/>
                  </a:cubicBezTo>
                  <a:lnTo>
                    <a:pt x="0" y="2687716"/>
                  </a:lnTo>
                  <a:lnTo>
                    <a:pt x="0" y="1326968"/>
                  </a:lnTo>
                  <a:lnTo>
                    <a:pt x="28798" y="1322573"/>
                  </a:lnTo>
                  <a:cubicBezTo>
                    <a:pt x="643970" y="1196690"/>
                    <a:pt x="1106726" y="652386"/>
                    <a:pt x="1106726" y="0"/>
                  </a:cubicBezTo>
                  <a:close/>
                </a:path>
              </a:pathLst>
            </a:custGeom>
            <a:solidFill>
              <a:srgbClr val="0F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08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CF48A-C7AB-A5E8-070C-69B1D6A6B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934688B-BF5A-0C5C-D14F-3E59B0054972}"/>
              </a:ext>
            </a:extLst>
          </p:cNvPr>
          <p:cNvSpPr txBox="1"/>
          <p:nvPr/>
        </p:nvSpPr>
        <p:spPr>
          <a:xfrm>
            <a:off x="2773749" y="137661"/>
            <a:ext cx="6889898" cy="5333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Major Banking Operations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185B8E-7B4F-B916-9EBB-19F447FFD9E1}"/>
              </a:ext>
            </a:extLst>
          </p:cNvPr>
          <p:cNvSpPr txBox="1"/>
          <p:nvPr/>
        </p:nvSpPr>
        <p:spPr>
          <a:xfrm>
            <a:off x="6218698" y="1388634"/>
            <a:ext cx="5505672" cy="387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IN" sz="3600" b="1" dirty="0">
                <a:solidFill>
                  <a:schemeClr val="bg2"/>
                </a:solidFill>
                <a:latin typeface="Nunito Semi Bold" panose="020B0604020202020204" charset="0"/>
              </a:rPr>
              <a:t>Write &amp; Post Blogs</a:t>
            </a:r>
            <a:endParaRPr lang="en-US" sz="3500" b="1" dirty="0">
              <a:solidFill>
                <a:schemeClr val="bg2"/>
              </a:solidFill>
              <a:latin typeface="Nunito Semi Bold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4CCE9-47CF-B129-82ED-00C7326AAA5D}"/>
              </a:ext>
            </a:extLst>
          </p:cNvPr>
          <p:cNvSpPr txBox="1"/>
          <p:nvPr/>
        </p:nvSpPr>
        <p:spPr>
          <a:xfrm>
            <a:off x="538480" y="53211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D40339C-F42D-B8DC-182A-0D9A74E0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7E42D6C8-552B-D109-50D2-F90960F36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39C228B-EEF7-F6B7-63C9-38001642D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536" y="1609016"/>
            <a:ext cx="2710963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Private Data Members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name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accNo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balance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debitCard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creditCard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loanAmount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56539-0F67-9AF3-4EC0-622497FFEB47}"/>
              </a:ext>
            </a:extLst>
          </p:cNvPr>
          <p:cNvSpPr txBox="1"/>
          <p:nvPr/>
        </p:nvSpPr>
        <p:spPr>
          <a:xfrm>
            <a:off x="2623010" y="154551"/>
            <a:ext cx="7191375" cy="681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Class Architecture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AC4148-5547-4B9C-C523-82E5B562757F}"/>
              </a:ext>
            </a:extLst>
          </p:cNvPr>
          <p:cNvSpPr txBox="1"/>
          <p:nvPr/>
        </p:nvSpPr>
        <p:spPr>
          <a:xfrm>
            <a:off x="690880" y="54735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238631E-6EEC-61C7-59F5-FA7C510F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4013" y="1644356"/>
            <a:ext cx="2285326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Private Methods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encrypt()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decrypt()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updateMasterFile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(Encapsulation ensures security)</a:t>
            </a:r>
            <a:endParaRPr lang="en-US" sz="20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095BF7F-5014-DC18-1312-9D42D814A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955" y="1612439"/>
            <a:ext cx="254172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Public Methods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createAccount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loadAccount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checkBalance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addCash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>
                <a:solidFill>
                  <a:schemeClr val="bg1"/>
                </a:solidFill>
              </a:rPr>
              <a:t>withdraw()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applyDebitCard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applyCreditCard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takeLoan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payLoan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showDetails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AD5954-149C-3426-11F6-EB186ACD2150}"/>
              </a:ext>
            </a:extLst>
          </p:cNvPr>
          <p:cNvGrpSpPr/>
          <p:nvPr/>
        </p:nvGrpSpPr>
        <p:grpSpPr>
          <a:xfrm rot="5400000">
            <a:off x="-3722527" y="1986438"/>
            <a:ext cx="8692922" cy="8461422"/>
            <a:chOff x="3396000" y="731912"/>
            <a:chExt cx="5400000" cy="5394176"/>
          </a:xfrm>
        </p:grpSpPr>
        <p:sp>
          <p:nvSpPr>
            <p:cNvPr id="22" name="Free-form: Shape 16">
              <a:extLst>
                <a:ext uri="{FF2B5EF4-FFF2-40B4-BE49-F238E27FC236}">
                  <a16:creationId xmlns:a16="http://schemas.microsoft.com/office/drawing/2014/main" id="{B35F918F-9CD9-609E-2352-F2F8C3A84A07}"/>
                </a:ext>
              </a:extLst>
            </p:cNvPr>
            <p:cNvSpPr/>
            <p:nvPr/>
          </p:nvSpPr>
          <p:spPr>
            <a:xfrm>
              <a:off x="3413738" y="731912"/>
              <a:ext cx="2624594" cy="2396146"/>
            </a:xfrm>
            <a:custGeom>
              <a:avLst/>
              <a:gdLst>
                <a:gd name="connsiteX0" fmla="*/ 2624594 w 2624594"/>
                <a:gd name="connsiteY0" fmla="*/ 0 h 2396146"/>
                <a:gd name="connsiteX1" fmla="*/ 2624594 w 2624594"/>
                <a:gd name="connsiteY1" fmla="*/ 1350000 h 2396146"/>
                <a:gd name="connsiteX2" fmla="*/ 2544232 w 2624594"/>
                <a:gd name="connsiteY2" fmla="*/ 1354058 h 2396146"/>
                <a:gd name="connsiteX3" fmla="*/ 1392955 w 2624594"/>
                <a:gd name="connsiteY3" fmla="*/ 2295639 h 2396146"/>
                <a:gd name="connsiteX4" fmla="*/ 1367112 w 2624594"/>
                <a:gd name="connsiteY4" fmla="*/ 2396146 h 2396146"/>
                <a:gd name="connsiteX5" fmla="*/ 0 w 2624594"/>
                <a:gd name="connsiteY5" fmla="*/ 2396146 h 2396146"/>
                <a:gd name="connsiteX6" fmla="*/ 37116 w 2624594"/>
                <a:gd name="connsiteY6" fmla="*/ 2152944 h 2396146"/>
                <a:gd name="connsiteX7" fmla="*/ 2406203 w 2624594"/>
                <a:gd name="connsiteY7" fmla="*/ 11028 h 2396146"/>
                <a:gd name="connsiteX8" fmla="*/ 2624594 w 2624594"/>
                <a:gd name="connsiteY8" fmla="*/ 0 h 239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594" h="2396146">
                  <a:moveTo>
                    <a:pt x="2624594" y="0"/>
                  </a:moveTo>
                  <a:lnTo>
                    <a:pt x="2624594" y="1350000"/>
                  </a:lnTo>
                  <a:lnTo>
                    <a:pt x="2544232" y="1354058"/>
                  </a:lnTo>
                  <a:cubicBezTo>
                    <a:pt x="1999636" y="1409365"/>
                    <a:pt x="1550733" y="1788370"/>
                    <a:pt x="1392955" y="2295639"/>
                  </a:cubicBezTo>
                  <a:lnTo>
                    <a:pt x="1367112" y="2396146"/>
                  </a:lnTo>
                  <a:lnTo>
                    <a:pt x="0" y="2396146"/>
                  </a:lnTo>
                  <a:lnTo>
                    <a:pt x="37116" y="2152944"/>
                  </a:lnTo>
                  <a:cubicBezTo>
                    <a:pt x="270898" y="1010481"/>
                    <a:pt x="1226244" y="130859"/>
                    <a:pt x="2406203" y="11028"/>
                  </a:cubicBezTo>
                  <a:lnTo>
                    <a:pt x="2624594" y="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8" name="Free-form: Shape 9">
              <a:extLst>
                <a:ext uri="{FF2B5EF4-FFF2-40B4-BE49-F238E27FC236}">
                  <a16:creationId xmlns:a16="http://schemas.microsoft.com/office/drawing/2014/main" id="{110CF4C1-D37C-B6C3-DCEA-C92B54ADEA4A}"/>
                </a:ext>
              </a:extLst>
            </p:cNvPr>
            <p:cNvSpPr/>
            <p:nvPr/>
          </p:nvSpPr>
          <p:spPr>
            <a:xfrm>
              <a:off x="3396000" y="3429000"/>
              <a:ext cx="2642332" cy="2697088"/>
            </a:xfrm>
            <a:custGeom>
              <a:avLst/>
              <a:gdLst>
                <a:gd name="connsiteX0" fmla="*/ 0 w 2642332"/>
                <a:gd name="connsiteY0" fmla="*/ 0 h 2697088"/>
                <a:gd name="connsiteX1" fmla="*/ 1350000 w 2642332"/>
                <a:gd name="connsiteY1" fmla="*/ 0 h 2697088"/>
                <a:gd name="connsiteX2" fmla="*/ 2561970 w 2642332"/>
                <a:gd name="connsiteY2" fmla="*/ 1343030 h 2697088"/>
                <a:gd name="connsiteX3" fmla="*/ 2642332 w 2642332"/>
                <a:gd name="connsiteY3" fmla="*/ 1347088 h 2697088"/>
                <a:gd name="connsiteX4" fmla="*/ 2642332 w 2642332"/>
                <a:gd name="connsiteY4" fmla="*/ 2697088 h 2697088"/>
                <a:gd name="connsiteX5" fmla="*/ 2423941 w 2642332"/>
                <a:gd name="connsiteY5" fmla="*/ 2686060 h 2697088"/>
                <a:gd name="connsiteX6" fmla="*/ 0 w 2642332"/>
                <a:gd name="connsiteY6" fmla="*/ 0 h 269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2332" h="2697088">
                  <a:moveTo>
                    <a:pt x="0" y="0"/>
                  </a:moveTo>
                  <a:lnTo>
                    <a:pt x="1350000" y="0"/>
                  </a:lnTo>
                  <a:cubicBezTo>
                    <a:pt x="1350000" y="698985"/>
                    <a:pt x="1881225" y="1273897"/>
                    <a:pt x="2561970" y="1343030"/>
                  </a:cubicBezTo>
                  <a:lnTo>
                    <a:pt x="2642332" y="1347088"/>
                  </a:lnTo>
                  <a:lnTo>
                    <a:pt x="2642332" y="2697088"/>
                  </a:lnTo>
                  <a:lnTo>
                    <a:pt x="2423941" y="2686060"/>
                  </a:lnTo>
                  <a:cubicBezTo>
                    <a:pt x="1062449" y="2547793"/>
                    <a:pt x="0" y="1397971"/>
                    <a:pt x="0" y="0"/>
                  </a:cubicBezTo>
                  <a:close/>
                </a:path>
              </a:pathLst>
            </a:custGeom>
            <a:solidFill>
              <a:srgbClr val="0F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9" name="Free-form: Shape 15">
              <a:extLst>
                <a:ext uri="{FF2B5EF4-FFF2-40B4-BE49-F238E27FC236}">
                  <a16:creationId xmlns:a16="http://schemas.microsoft.com/office/drawing/2014/main" id="{DEECAEDF-12F5-7661-F461-4D7792D6ADAE}"/>
                </a:ext>
              </a:extLst>
            </p:cNvPr>
            <p:cNvSpPr/>
            <p:nvPr/>
          </p:nvSpPr>
          <p:spPr>
            <a:xfrm>
              <a:off x="6339274" y="741285"/>
              <a:ext cx="2438988" cy="2386809"/>
            </a:xfrm>
            <a:custGeom>
              <a:avLst/>
              <a:gdLst>
                <a:gd name="connsiteX0" fmla="*/ 0 w 2438988"/>
                <a:gd name="connsiteY0" fmla="*/ 0 h 2386773"/>
                <a:gd name="connsiteX1" fmla="*/ 32785 w 2438988"/>
                <a:gd name="connsiteY1" fmla="*/ 1655 h 2386773"/>
                <a:gd name="connsiteX2" fmla="*/ 2401872 w 2438988"/>
                <a:gd name="connsiteY2" fmla="*/ 2143571 h 2386773"/>
                <a:gd name="connsiteX3" fmla="*/ 2438988 w 2438988"/>
                <a:gd name="connsiteY3" fmla="*/ 2386773 h 2386773"/>
                <a:gd name="connsiteX4" fmla="*/ 1071876 w 2438988"/>
                <a:gd name="connsiteY4" fmla="*/ 2386773 h 2386773"/>
                <a:gd name="connsiteX5" fmla="*/ 1046033 w 2438988"/>
                <a:gd name="connsiteY5" fmla="*/ 2286266 h 2386773"/>
                <a:gd name="connsiteX6" fmla="*/ 28798 w 2438988"/>
                <a:gd name="connsiteY6" fmla="*/ 1365142 h 2386773"/>
                <a:gd name="connsiteX7" fmla="*/ 0 w 2438988"/>
                <a:gd name="connsiteY7" fmla="*/ 1360747 h 2386773"/>
                <a:gd name="connsiteX8" fmla="*/ 0 w 2438988"/>
                <a:gd name="connsiteY8" fmla="*/ 0 h 238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988" h="2386773">
                  <a:moveTo>
                    <a:pt x="0" y="0"/>
                  </a:moveTo>
                  <a:lnTo>
                    <a:pt x="32785" y="1655"/>
                  </a:lnTo>
                  <a:cubicBezTo>
                    <a:pt x="1212745" y="121486"/>
                    <a:pt x="2168090" y="1001108"/>
                    <a:pt x="2401872" y="2143571"/>
                  </a:cubicBezTo>
                  <a:lnTo>
                    <a:pt x="2438988" y="2386773"/>
                  </a:lnTo>
                  <a:lnTo>
                    <a:pt x="1071876" y="2386773"/>
                  </a:lnTo>
                  <a:lnTo>
                    <a:pt x="1046033" y="2286266"/>
                  </a:lnTo>
                  <a:cubicBezTo>
                    <a:pt x="901404" y="1821269"/>
                    <a:pt x="512148" y="1464050"/>
                    <a:pt x="28798" y="1365142"/>
                  </a:cubicBezTo>
                  <a:lnTo>
                    <a:pt x="0" y="1360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703" t="796" r="703" b="-79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2" name="Free-form: Shape 7">
              <a:extLst>
                <a:ext uri="{FF2B5EF4-FFF2-40B4-BE49-F238E27FC236}">
                  <a16:creationId xmlns:a16="http://schemas.microsoft.com/office/drawing/2014/main" id="{9FC1B069-0D9E-A7B6-1689-FFD28028A26E}"/>
                </a:ext>
              </a:extLst>
            </p:cNvPr>
            <p:cNvSpPr/>
            <p:nvPr/>
          </p:nvSpPr>
          <p:spPr>
            <a:xfrm>
              <a:off x="6339274" y="3429000"/>
              <a:ext cx="2456726" cy="2687716"/>
            </a:xfrm>
            <a:custGeom>
              <a:avLst/>
              <a:gdLst>
                <a:gd name="connsiteX0" fmla="*/ 1106726 w 2456726"/>
                <a:gd name="connsiteY0" fmla="*/ 0 h 2687716"/>
                <a:gd name="connsiteX1" fmla="*/ 2456726 w 2456726"/>
                <a:gd name="connsiteY1" fmla="*/ 0 h 2687716"/>
                <a:gd name="connsiteX2" fmla="*/ 32785 w 2456726"/>
                <a:gd name="connsiteY2" fmla="*/ 2686060 h 2687716"/>
                <a:gd name="connsiteX3" fmla="*/ 0 w 2456726"/>
                <a:gd name="connsiteY3" fmla="*/ 2687716 h 2687716"/>
                <a:gd name="connsiteX4" fmla="*/ 0 w 2456726"/>
                <a:gd name="connsiteY4" fmla="*/ 1326968 h 2687716"/>
                <a:gd name="connsiteX5" fmla="*/ 28798 w 2456726"/>
                <a:gd name="connsiteY5" fmla="*/ 1322573 h 2687716"/>
                <a:gd name="connsiteX6" fmla="*/ 1106726 w 2456726"/>
                <a:gd name="connsiteY6" fmla="*/ 0 h 26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6726" h="2687716">
                  <a:moveTo>
                    <a:pt x="1106726" y="0"/>
                  </a:moveTo>
                  <a:lnTo>
                    <a:pt x="2456726" y="0"/>
                  </a:lnTo>
                  <a:cubicBezTo>
                    <a:pt x="2456726" y="1397971"/>
                    <a:pt x="1394277" y="2547793"/>
                    <a:pt x="32785" y="2686060"/>
                  </a:cubicBezTo>
                  <a:lnTo>
                    <a:pt x="0" y="2687716"/>
                  </a:lnTo>
                  <a:lnTo>
                    <a:pt x="0" y="1326968"/>
                  </a:lnTo>
                  <a:lnTo>
                    <a:pt x="28798" y="1322573"/>
                  </a:lnTo>
                  <a:cubicBezTo>
                    <a:pt x="643970" y="1196690"/>
                    <a:pt x="1106726" y="652386"/>
                    <a:pt x="1106726" y="0"/>
                  </a:cubicBezTo>
                  <a:close/>
                </a:path>
              </a:pathLst>
            </a:custGeom>
            <a:solidFill>
              <a:srgbClr val="0F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13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28F8-6698-2C14-0B49-1106070A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A8D6546-000B-4C35-914C-E3C20593B2A4}"/>
              </a:ext>
            </a:extLst>
          </p:cNvPr>
          <p:cNvSpPr txBox="1"/>
          <p:nvPr/>
        </p:nvSpPr>
        <p:spPr>
          <a:xfrm>
            <a:off x="2773749" y="137661"/>
            <a:ext cx="6889898" cy="5333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Major Banking Operations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EE3A1-3FEA-2BE6-A563-0AA3B760319F}"/>
              </a:ext>
            </a:extLst>
          </p:cNvPr>
          <p:cNvSpPr txBox="1"/>
          <p:nvPr/>
        </p:nvSpPr>
        <p:spPr>
          <a:xfrm>
            <a:off x="6218698" y="1388634"/>
            <a:ext cx="5505672" cy="387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IN" sz="3600" b="1" dirty="0">
                <a:solidFill>
                  <a:schemeClr val="bg2"/>
                </a:solidFill>
                <a:latin typeface="Nunito Semi Bold" panose="020B0604020202020204" charset="0"/>
              </a:rPr>
              <a:t>Write &amp; Post Blogs</a:t>
            </a:r>
            <a:endParaRPr lang="en-US" sz="3500" b="1" dirty="0">
              <a:solidFill>
                <a:schemeClr val="bg2"/>
              </a:solidFill>
              <a:latin typeface="Nunito Semi Bold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C217F-D07B-74C8-90B2-B8C37E5131C6}"/>
              </a:ext>
            </a:extLst>
          </p:cNvPr>
          <p:cNvSpPr txBox="1"/>
          <p:nvPr/>
        </p:nvSpPr>
        <p:spPr>
          <a:xfrm>
            <a:off x="538480" y="53211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1196093-DED6-2BE4-06FA-ABFFDEEA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4D42290D-08CF-F9B7-A310-AD5F691E2A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21172-07D5-C6B5-53A4-6C5E04F0916F}"/>
              </a:ext>
            </a:extLst>
          </p:cNvPr>
          <p:cNvSpPr txBox="1"/>
          <p:nvPr/>
        </p:nvSpPr>
        <p:spPr>
          <a:xfrm>
            <a:off x="2623010" y="154551"/>
            <a:ext cx="7191375" cy="681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File Handling Architecture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44D0F-7A54-A2DE-C92A-9477DC68E240}"/>
              </a:ext>
            </a:extLst>
          </p:cNvPr>
          <p:cNvSpPr txBox="1"/>
          <p:nvPr/>
        </p:nvSpPr>
        <p:spPr>
          <a:xfrm>
            <a:off x="690880" y="54735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AA3DEE5C-16E5-7BF0-D1C9-AD01A493A8BE}"/>
              </a:ext>
            </a:extLst>
          </p:cNvPr>
          <p:cNvSpPr/>
          <p:nvPr/>
        </p:nvSpPr>
        <p:spPr>
          <a:xfrm>
            <a:off x="3633958" y="1563731"/>
            <a:ext cx="9886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00" dirty="0"/>
          </a:p>
        </p:txBody>
      </p:sp>
      <p:sp>
        <p:nvSpPr>
          <p:cNvPr id="36" name="Shape 2">
            <a:extLst>
              <a:ext uri="{FF2B5EF4-FFF2-40B4-BE49-F238E27FC236}">
                <a16:creationId xmlns:a16="http://schemas.microsoft.com/office/drawing/2014/main" id="{3A45812C-9A60-B43A-090C-99C825F05675}"/>
              </a:ext>
            </a:extLst>
          </p:cNvPr>
          <p:cNvSpPr/>
          <p:nvPr/>
        </p:nvSpPr>
        <p:spPr>
          <a:xfrm>
            <a:off x="3633959" y="1829955"/>
            <a:ext cx="2462042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B7CB0B6E-A8FC-636B-6F76-903D84A165D6}"/>
              </a:ext>
            </a:extLst>
          </p:cNvPr>
          <p:cNvSpPr/>
          <p:nvPr/>
        </p:nvSpPr>
        <p:spPr>
          <a:xfrm>
            <a:off x="3633958" y="1960686"/>
            <a:ext cx="123645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+mj-lt"/>
                <a:ea typeface="Inter Bold" pitchFamily="34" charset="-122"/>
                <a:cs typeface="Inter Bold" pitchFamily="34" charset="-120"/>
              </a:rPr>
              <a:t>Master Database</a:t>
            </a:r>
            <a:endParaRPr lang="en-US" sz="1600" dirty="0">
              <a:latin typeface="+mj-lt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38EAEFD4-81A9-E7C7-70EC-6174FE0B40C1}"/>
              </a:ext>
            </a:extLst>
          </p:cNvPr>
          <p:cNvSpPr/>
          <p:nvPr/>
        </p:nvSpPr>
        <p:spPr>
          <a:xfrm>
            <a:off x="3633959" y="2328470"/>
            <a:ext cx="2462042" cy="661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5E0DF"/>
                </a:solidFill>
                <a:highlight>
                  <a:srgbClr val="343232"/>
                </a:highlight>
                <a:ea typeface="Consolas" pitchFamily="34" charset="-122"/>
                <a:cs typeface="Consolas" pitchFamily="34" charset="-120"/>
              </a:rPr>
              <a:t>BankDatabase.txt</a:t>
            </a:r>
            <a:r>
              <a:rPr lang="en-US" sz="1600" dirty="0">
                <a:solidFill>
                  <a:srgbClr val="E5E0DF"/>
                </a:solidFill>
                <a:ea typeface="Inter" pitchFamily="34" charset="-122"/>
                <a:cs typeface="Inter" pitchFamily="34" charset="-120"/>
              </a:rPr>
              <a:t> stores a comprehensive registry of all user accounts in the system.</a:t>
            </a:r>
            <a:endParaRPr lang="en-US" sz="1600" dirty="0"/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A0D14722-0739-68F8-C282-714D6FF236D7}"/>
              </a:ext>
            </a:extLst>
          </p:cNvPr>
          <p:cNvSpPr/>
          <p:nvPr/>
        </p:nvSpPr>
        <p:spPr>
          <a:xfrm>
            <a:off x="6458689" y="1563731"/>
            <a:ext cx="9886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00" dirty="0"/>
          </a:p>
        </p:txBody>
      </p:sp>
      <p:sp>
        <p:nvSpPr>
          <p:cNvPr id="40" name="Shape 6">
            <a:extLst>
              <a:ext uri="{FF2B5EF4-FFF2-40B4-BE49-F238E27FC236}">
                <a16:creationId xmlns:a16="http://schemas.microsoft.com/office/drawing/2014/main" id="{200EB4B8-68AF-11D1-3DE5-9C86F9678D0D}"/>
              </a:ext>
            </a:extLst>
          </p:cNvPr>
          <p:cNvSpPr/>
          <p:nvPr/>
        </p:nvSpPr>
        <p:spPr>
          <a:xfrm>
            <a:off x="6458689" y="1829955"/>
            <a:ext cx="2462042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B7F1710B-5A59-921F-4C95-9F2C0D034832}"/>
              </a:ext>
            </a:extLst>
          </p:cNvPr>
          <p:cNvSpPr/>
          <p:nvPr/>
        </p:nvSpPr>
        <p:spPr>
          <a:xfrm>
            <a:off x="6458689" y="1960686"/>
            <a:ext cx="144130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+mj-lt"/>
                <a:ea typeface="Inter Bold" pitchFamily="34" charset="-122"/>
                <a:cs typeface="Inter Bold" pitchFamily="34" charset="-120"/>
              </a:rPr>
              <a:t>Individual Account Files</a:t>
            </a:r>
            <a:endParaRPr lang="en-US" sz="1650" dirty="0">
              <a:latin typeface="+mj-lt"/>
            </a:endParaRPr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4865CFFF-5BAF-F995-9F06-4862076C01B0}"/>
              </a:ext>
            </a:extLst>
          </p:cNvPr>
          <p:cNvSpPr/>
          <p:nvPr/>
        </p:nvSpPr>
        <p:spPr>
          <a:xfrm>
            <a:off x="6458689" y="2328470"/>
            <a:ext cx="24620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5E0DF"/>
                </a:solidFill>
                <a:highlight>
                  <a:srgbClr val="343232"/>
                </a:highlight>
                <a:ea typeface="Consolas" pitchFamily="34" charset="-122"/>
                <a:cs typeface="Consolas" pitchFamily="34" charset="-120"/>
              </a:rPr>
              <a:t>&lt;AccountNumber&gt;.txt</a:t>
            </a:r>
            <a:r>
              <a:rPr lang="en-US" sz="1600" dirty="0">
                <a:solidFill>
                  <a:srgbClr val="E5E0DF"/>
                </a:solidFill>
                <a:ea typeface="Inter" pitchFamily="34" charset="-122"/>
                <a:cs typeface="Inter" pitchFamily="34" charset="-120"/>
              </a:rPr>
              <a:t> maintains detailed records for each specific account holder.</a:t>
            </a:r>
            <a:endParaRPr lang="en-US" sz="1600" dirty="0"/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FF652268-6EFE-21FD-FD32-B10D4DBEB946}"/>
              </a:ext>
            </a:extLst>
          </p:cNvPr>
          <p:cNvSpPr/>
          <p:nvPr/>
        </p:nvSpPr>
        <p:spPr>
          <a:xfrm>
            <a:off x="9200721" y="1563278"/>
            <a:ext cx="10133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00" dirty="0"/>
          </a:p>
        </p:txBody>
      </p:sp>
      <p:sp>
        <p:nvSpPr>
          <p:cNvPr id="44" name="Shape 10">
            <a:extLst>
              <a:ext uri="{FF2B5EF4-FFF2-40B4-BE49-F238E27FC236}">
                <a16:creationId xmlns:a16="http://schemas.microsoft.com/office/drawing/2014/main" id="{B9832A83-CEC6-35A2-2AAD-C1411A3C81BE}"/>
              </a:ext>
            </a:extLst>
          </p:cNvPr>
          <p:cNvSpPr/>
          <p:nvPr/>
        </p:nvSpPr>
        <p:spPr>
          <a:xfrm>
            <a:off x="9200721" y="1829502"/>
            <a:ext cx="2523650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45" name="Text 11">
            <a:extLst>
              <a:ext uri="{FF2B5EF4-FFF2-40B4-BE49-F238E27FC236}">
                <a16:creationId xmlns:a16="http://schemas.microsoft.com/office/drawing/2014/main" id="{808FC757-1FEE-5CB5-448F-5E4E6C9FD568}"/>
              </a:ext>
            </a:extLst>
          </p:cNvPr>
          <p:cNvSpPr/>
          <p:nvPr/>
        </p:nvSpPr>
        <p:spPr>
          <a:xfrm>
            <a:off x="9200720" y="1960233"/>
            <a:ext cx="126739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+mj-lt"/>
                <a:ea typeface="Inter Bold" pitchFamily="34" charset="-122"/>
                <a:cs typeface="Inter Bold" pitchFamily="34" charset="-120"/>
              </a:rPr>
              <a:t>Core Functions</a:t>
            </a:r>
            <a:endParaRPr lang="en-US" sz="1650" dirty="0">
              <a:latin typeface="+mj-lt"/>
            </a:endParaRPr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7E19E564-472C-9623-61C4-915654CECEB7}"/>
              </a:ext>
            </a:extLst>
          </p:cNvPr>
          <p:cNvSpPr/>
          <p:nvPr/>
        </p:nvSpPr>
        <p:spPr>
          <a:xfrm>
            <a:off x="9200721" y="2328017"/>
            <a:ext cx="252365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5E0DF"/>
                </a:solidFill>
                <a:highlight>
                  <a:srgbClr val="343232"/>
                </a:highlight>
                <a:ea typeface="Consolas" pitchFamily="34" charset="-122"/>
                <a:cs typeface="Consolas" pitchFamily="34" charset="-120"/>
              </a:rPr>
              <a:t>saveToFile()</a:t>
            </a:r>
            <a:r>
              <a:rPr lang="en-US" sz="1600" dirty="0">
                <a:solidFill>
                  <a:srgbClr val="E5E0DF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1600" dirty="0">
                <a:solidFill>
                  <a:srgbClr val="E5E0DF"/>
                </a:solidFill>
                <a:highlight>
                  <a:srgbClr val="343232"/>
                </a:highlight>
                <a:ea typeface="Consolas" pitchFamily="34" charset="-122"/>
                <a:cs typeface="Consolas" pitchFamily="34" charset="-120"/>
              </a:rPr>
              <a:t>loadAccount()</a:t>
            </a:r>
            <a:r>
              <a:rPr lang="en-US" sz="1600" dirty="0">
                <a:solidFill>
                  <a:srgbClr val="E5E0DF"/>
                </a:solidFill>
                <a:ea typeface="Inter" pitchFamily="34" charset="-122"/>
                <a:cs typeface="Inter" pitchFamily="34" charset="-120"/>
              </a:rPr>
              <a:t>, and </a:t>
            </a:r>
            <a:r>
              <a:rPr lang="en-US" sz="1600" dirty="0" err="1">
                <a:solidFill>
                  <a:srgbClr val="E5E0DF"/>
                </a:solidFill>
                <a:highlight>
                  <a:srgbClr val="343232"/>
                </a:highlight>
                <a:ea typeface="Consolas" pitchFamily="34" charset="-122"/>
                <a:cs typeface="Consolas" pitchFamily="34" charset="-120"/>
              </a:rPr>
              <a:t>updateMasterFile</a:t>
            </a:r>
            <a:r>
              <a:rPr lang="en-US" sz="1600" dirty="0">
                <a:solidFill>
                  <a:srgbClr val="E5E0DF"/>
                </a:solidFill>
                <a:highlight>
                  <a:srgbClr val="343232"/>
                </a:highlight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600" dirty="0">
                <a:solidFill>
                  <a:srgbClr val="E5E0DF"/>
                </a:solidFill>
                <a:ea typeface="Inter" pitchFamily="34" charset="-122"/>
                <a:cs typeface="Inter" pitchFamily="34" charset="-120"/>
              </a:rPr>
              <a:t> handle all read/write operations.</a:t>
            </a:r>
            <a:endParaRPr lang="en-US" sz="1600" dirty="0"/>
          </a:p>
        </p:txBody>
      </p:sp>
      <p:pic>
        <p:nvPicPr>
          <p:cNvPr id="105" name="Image 0" descr="preencoded.png">
            <a:extLst>
              <a:ext uri="{FF2B5EF4-FFF2-40B4-BE49-F238E27FC236}">
                <a16:creationId xmlns:a16="http://schemas.microsoft.com/office/drawing/2014/main" id="{52D48F87-73B7-3C33-7AEB-7427B02A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988" y="3344434"/>
            <a:ext cx="7318420" cy="3429000"/>
          </a:xfrm>
          <a:prstGeom prst="rect">
            <a:avLst/>
          </a:prstGeom>
        </p:spPr>
      </p:pic>
      <p:sp>
        <p:nvSpPr>
          <p:cNvPr id="108" name="Text 14">
            <a:extLst>
              <a:ext uri="{FF2B5EF4-FFF2-40B4-BE49-F238E27FC236}">
                <a16:creationId xmlns:a16="http://schemas.microsoft.com/office/drawing/2014/main" id="{4EA406F3-CABD-4350-3870-9240C5FAB426}"/>
              </a:ext>
            </a:extLst>
          </p:cNvPr>
          <p:cNvSpPr/>
          <p:nvPr/>
        </p:nvSpPr>
        <p:spPr>
          <a:xfrm>
            <a:off x="5087093" y="5384858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ea typeface="Inter Bold" pitchFamily="34" charset="-122"/>
                <a:cs typeface="Inter Bold" pitchFamily="34" charset="-120"/>
              </a:rPr>
              <a:t>Encrypt PINs</a:t>
            </a:r>
            <a:endParaRPr lang="en-US" sz="1400" dirty="0"/>
          </a:p>
        </p:txBody>
      </p:sp>
      <p:sp>
        <p:nvSpPr>
          <p:cNvPr id="109" name="Text 15">
            <a:extLst>
              <a:ext uri="{FF2B5EF4-FFF2-40B4-BE49-F238E27FC236}">
                <a16:creationId xmlns:a16="http://schemas.microsoft.com/office/drawing/2014/main" id="{4211172C-378E-8F21-29E1-B16D7BFE69D1}"/>
              </a:ext>
            </a:extLst>
          </p:cNvPr>
          <p:cNvSpPr/>
          <p:nvPr/>
        </p:nvSpPr>
        <p:spPr>
          <a:xfrm>
            <a:off x="5080459" y="5737547"/>
            <a:ext cx="1477091" cy="66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5E0DF"/>
                </a:solidFill>
                <a:ea typeface="Inter" pitchFamily="34" charset="-122"/>
                <a:cs typeface="Inter" pitchFamily="34" charset="-120"/>
              </a:rPr>
              <a:t>Use Caesar cipher before storage</a:t>
            </a:r>
            <a:endParaRPr lang="en-US" sz="1200" dirty="0"/>
          </a:p>
        </p:txBody>
      </p:sp>
      <p:sp>
        <p:nvSpPr>
          <p:cNvPr id="110" name="Text 18">
            <a:extLst>
              <a:ext uri="{FF2B5EF4-FFF2-40B4-BE49-F238E27FC236}">
                <a16:creationId xmlns:a16="http://schemas.microsoft.com/office/drawing/2014/main" id="{69862A6F-943E-DBB6-3718-84508F9FE2BD}"/>
              </a:ext>
            </a:extLst>
          </p:cNvPr>
          <p:cNvSpPr/>
          <p:nvPr/>
        </p:nvSpPr>
        <p:spPr>
          <a:xfrm>
            <a:off x="6931732" y="5642586"/>
            <a:ext cx="1477091" cy="275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ea typeface="Inter Bold" pitchFamily="34" charset="-122"/>
                <a:cs typeface="Inter Bold" pitchFamily="34" charset="-120"/>
              </a:rPr>
              <a:t>Decrypt PINs</a:t>
            </a:r>
            <a:endParaRPr lang="en-US" sz="1400" dirty="0"/>
          </a:p>
        </p:txBody>
      </p:sp>
      <p:sp>
        <p:nvSpPr>
          <p:cNvPr id="111" name="Text 19">
            <a:extLst>
              <a:ext uri="{FF2B5EF4-FFF2-40B4-BE49-F238E27FC236}">
                <a16:creationId xmlns:a16="http://schemas.microsoft.com/office/drawing/2014/main" id="{0327AA0F-B8E2-041D-BF3C-AA09851409F8}"/>
              </a:ext>
            </a:extLst>
          </p:cNvPr>
          <p:cNvSpPr/>
          <p:nvPr/>
        </p:nvSpPr>
        <p:spPr>
          <a:xfrm>
            <a:off x="6931732" y="5997052"/>
            <a:ext cx="1477091" cy="440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5E0DF"/>
                </a:solidFill>
                <a:ea typeface="Inter" pitchFamily="34" charset="-122"/>
                <a:cs typeface="Inter" pitchFamily="34" charset="-120"/>
              </a:rPr>
              <a:t>Reverse cipher for authentication</a:t>
            </a:r>
            <a:endParaRPr lang="en-US" sz="1200" dirty="0"/>
          </a:p>
        </p:txBody>
      </p:sp>
      <p:sp>
        <p:nvSpPr>
          <p:cNvPr id="114" name="Text 20">
            <a:extLst>
              <a:ext uri="{FF2B5EF4-FFF2-40B4-BE49-F238E27FC236}">
                <a16:creationId xmlns:a16="http://schemas.microsoft.com/office/drawing/2014/main" id="{8EB15B0A-A32D-E82F-7807-5FDA25B737ED}"/>
              </a:ext>
            </a:extLst>
          </p:cNvPr>
          <p:cNvSpPr/>
          <p:nvPr/>
        </p:nvSpPr>
        <p:spPr>
          <a:xfrm>
            <a:off x="8730286" y="5660212"/>
            <a:ext cx="1477091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ea typeface="Inter Bold" pitchFamily="34" charset="-122"/>
                <a:cs typeface="Inter Bold" pitchFamily="34" charset="-120"/>
              </a:rPr>
              <a:t>Master Database</a:t>
            </a:r>
            <a:endParaRPr lang="en-US" sz="1400" dirty="0"/>
          </a:p>
        </p:txBody>
      </p:sp>
      <p:sp>
        <p:nvSpPr>
          <p:cNvPr id="115" name="Text 21">
            <a:extLst>
              <a:ext uri="{FF2B5EF4-FFF2-40B4-BE49-F238E27FC236}">
                <a16:creationId xmlns:a16="http://schemas.microsoft.com/office/drawing/2014/main" id="{AEDE0CBC-44E6-3C8D-7E10-693668FBB517}"/>
              </a:ext>
            </a:extLst>
          </p:cNvPr>
          <p:cNvSpPr/>
          <p:nvPr/>
        </p:nvSpPr>
        <p:spPr>
          <a:xfrm>
            <a:off x="8736920" y="5990356"/>
            <a:ext cx="1477091" cy="440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5E0DF"/>
                </a:solidFill>
                <a:ea typeface="Inter" pitchFamily="34" charset="-122"/>
                <a:cs typeface="Inter" pitchFamily="34" charset="-120"/>
              </a:rPr>
              <a:t>BankDatabase.txt registry</a:t>
            </a:r>
            <a:endParaRPr lang="en-US" sz="1200" dirty="0"/>
          </a:p>
        </p:txBody>
      </p:sp>
      <p:sp>
        <p:nvSpPr>
          <p:cNvPr id="118" name="Text 16">
            <a:extLst>
              <a:ext uri="{FF2B5EF4-FFF2-40B4-BE49-F238E27FC236}">
                <a16:creationId xmlns:a16="http://schemas.microsoft.com/office/drawing/2014/main" id="{5AD17B99-227E-6D15-1471-FE28D368E3CA}"/>
              </a:ext>
            </a:extLst>
          </p:cNvPr>
          <p:cNvSpPr/>
          <p:nvPr/>
        </p:nvSpPr>
        <p:spPr>
          <a:xfrm>
            <a:off x="10625705" y="5429812"/>
            <a:ext cx="1477090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ea typeface="Inter Bold" pitchFamily="34" charset="-122"/>
                <a:cs typeface="Inter Bold" pitchFamily="34" charset="-120"/>
              </a:rPr>
              <a:t>Account Files</a:t>
            </a:r>
            <a:endParaRPr lang="en-US" sz="1400" dirty="0"/>
          </a:p>
        </p:txBody>
      </p:sp>
      <p:sp>
        <p:nvSpPr>
          <p:cNvPr id="119" name="Text 17">
            <a:extLst>
              <a:ext uri="{FF2B5EF4-FFF2-40B4-BE49-F238E27FC236}">
                <a16:creationId xmlns:a16="http://schemas.microsoft.com/office/drawing/2014/main" id="{14231101-2C17-9DB3-94C9-7FA81462F4BE}"/>
              </a:ext>
            </a:extLst>
          </p:cNvPr>
          <p:cNvSpPr/>
          <p:nvPr/>
        </p:nvSpPr>
        <p:spPr>
          <a:xfrm>
            <a:off x="10625705" y="5770259"/>
            <a:ext cx="1477090" cy="440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5E0DF"/>
                </a:solidFill>
                <a:ea typeface="Inter" pitchFamily="34" charset="-122"/>
                <a:cs typeface="Inter" pitchFamily="34" charset="-120"/>
              </a:rPr>
              <a:t>Individual .txt files</a:t>
            </a:r>
            <a:endParaRPr lang="en-US" sz="1200" dirty="0"/>
          </a:p>
        </p:txBody>
      </p:sp>
      <p:sp>
        <p:nvSpPr>
          <p:cNvPr id="120" name="Text 13">
            <a:extLst>
              <a:ext uri="{FF2B5EF4-FFF2-40B4-BE49-F238E27FC236}">
                <a16:creationId xmlns:a16="http://schemas.microsoft.com/office/drawing/2014/main" id="{30B24D21-D4D8-E1C3-22E2-5C1AAF69E915}"/>
              </a:ext>
            </a:extLst>
          </p:cNvPr>
          <p:cNvSpPr/>
          <p:nvPr/>
        </p:nvSpPr>
        <p:spPr>
          <a:xfrm>
            <a:off x="7096631" y="3656476"/>
            <a:ext cx="2940579" cy="275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Security &amp; File Architecture</a:t>
            </a:r>
            <a:endParaRPr lang="en-US" dirty="0">
              <a:latin typeface="+mj-lt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A9803A1-C86F-C28B-1940-3BE0E3947E05}"/>
              </a:ext>
            </a:extLst>
          </p:cNvPr>
          <p:cNvGrpSpPr/>
          <p:nvPr/>
        </p:nvGrpSpPr>
        <p:grpSpPr>
          <a:xfrm rot="10800000">
            <a:off x="-3722527" y="1986438"/>
            <a:ext cx="8692922" cy="8461422"/>
            <a:chOff x="3396000" y="731912"/>
            <a:chExt cx="5400000" cy="5394176"/>
          </a:xfrm>
        </p:grpSpPr>
        <p:sp>
          <p:nvSpPr>
            <p:cNvPr id="122" name="Free-form: Shape 16">
              <a:extLst>
                <a:ext uri="{FF2B5EF4-FFF2-40B4-BE49-F238E27FC236}">
                  <a16:creationId xmlns:a16="http://schemas.microsoft.com/office/drawing/2014/main" id="{1B45A140-4EE4-1CB5-2872-5F7F5AC9DC81}"/>
                </a:ext>
              </a:extLst>
            </p:cNvPr>
            <p:cNvSpPr/>
            <p:nvPr/>
          </p:nvSpPr>
          <p:spPr>
            <a:xfrm>
              <a:off x="3413738" y="731912"/>
              <a:ext cx="2624594" cy="2396146"/>
            </a:xfrm>
            <a:custGeom>
              <a:avLst/>
              <a:gdLst>
                <a:gd name="connsiteX0" fmla="*/ 2624594 w 2624594"/>
                <a:gd name="connsiteY0" fmla="*/ 0 h 2396146"/>
                <a:gd name="connsiteX1" fmla="*/ 2624594 w 2624594"/>
                <a:gd name="connsiteY1" fmla="*/ 1350000 h 2396146"/>
                <a:gd name="connsiteX2" fmla="*/ 2544232 w 2624594"/>
                <a:gd name="connsiteY2" fmla="*/ 1354058 h 2396146"/>
                <a:gd name="connsiteX3" fmla="*/ 1392955 w 2624594"/>
                <a:gd name="connsiteY3" fmla="*/ 2295639 h 2396146"/>
                <a:gd name="connsiteX4" fmla="*/ 1367112 w 2624594"/>
                <a:gd name="connsiteY4" fmla="*/ 2396146 h 2396146"/>
                <a:gd name="connsiteX5" fmla="*/ 0 w 2624594"/>
                <a:gd name="connsiteY5" fmla="*/ 2396146 h 2396146"/>
                <a:gd name="connsiteX6" fmla="*/ 37116 w 2624594"/>
                <a:gd name="connsiteY6" fmla="*/ 2152944 h 2396146"/>
                <a:gd name="connsiteX7" fmla="*/ 2406203 w 2624594"/>
                <a:gd name="connsiteY7" fmla="*/ 11028 h 2396146"/>
                <a:gd name="connsiteX8" fmla="*/ 2624594 w 2624594"/>
                <a:gd name="connsiteY8" fmla="*/ 0 h 239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594" h="2396146">
                  <a:moveTo>
                    <a:pt x="2624594" y="0"/>
                  </a:moveTo>
                  <a:lnTo>
                    <a:pt x="2624594" y="1350000"/>
                  </a:lnTo>
                  <a:lnTo>
                    <a:pt x="2544232" y="1354058"/>
                  </a:lnTo>
                  <a:cubicBezTo>
                    <a:pt x="1999636" y="1409365"/>
                    <a:pt x="1550733" y="1788370"/>
                    <a:pt x="1392955" y="2295639"/>
                  </a:cubicBezTo>
                  <a:lnTo>
                    <a:pt x="1367112" y="2396146"/>
                  </a:lnTo>
                  <a:lnTo>
                    <a:pt x="0" y="2396146"/>
                  </a:lnTo>
                  <a:lnTo>
                    <a:pt x="37116" y="2152944"/>
                  </a:lnTo>
                  <a:cubicBezTo>
                    <a:pt x="270898" y="1010481"/>
                    <a:pt x="1226244" y="130859"/>
                    <a:pt x="2406203" y="11028"/>
                  </a:cubicBezTo>
                  <a:lnTo>
                    <a:pt x="2624594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3" name="Free-form: Shape 9">
              <a:extLst>
                <a:ext uri="{FF2B5EF4-FFF2-40B4-BE49-F238E27FC236}">
                  <a16:creationId xmlns:a16="http://schemas.microsoft.com/office/drawing/2014/main" id="{25A340B6-328A-DDFC-2486-9F58262C4CDE}"/>
                </a:ext>
              </a:extLst>
            </p:cNvPr>
            <p:cNvSpPr/>
            <p:nvPr/>
          </p:nvSpPr>
          <p:spPr>
            <a:xfrm>
              <a:off x="3396000" y="3429000"/>
              <a:ext cx="2642332" cy="2697088"/>
            </a:xfrm>
            <a:custGeom>
              <a:avLst/>
              <a:gdLst>
                <a:gd name="connsiteX0" fmla="*/ 0 w 2642332"/>
                <a:gd name="connsiteY0" fmla="*/ 0 h 2697088"/>
                <a:gd name="connsiteX1" fmla="*/ 1350000 w 2642332"/>
                <a:gd name="connsiteY1" fmla="*/ 0 h 2697088"/>
                <a:gd name="connsiteX2" fmla="*/ 2561970 w 2642332"/>
                <a:gd name="connsiteY2" fmla="*/ 1343030 h 2697088"/>
                <a:gd name="connsiteX3" fmla="*/ 2642332 w 2642332"/>
                <a:gd name="connsiteY3" fmla="*/ 1347088 h 2697088"/>
                <a:gd name="connsiteX4" fmla="*/ 2642332 w 2642332"/>
                <a:gd name="connsiteY4" fmla="*/ 2697088 h 2697088"/>
                <a:gd name="connsiteX5" fmla="*/ 2423941 w 2642332"/>
                <a:gd name="connsiteY5" fmla="*/ 2686060 h 2697088"/>
                <a:gd name="connsiteX6" fmla="*/ 0 w 2642332"/>
                <a:gd name="connsiteY6" fmla="*/ 0 h 269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2332" h="2697088">
                  <a:moveTo>
                    <a:pt x="0" y="0"/>
                  </a:moveTo>
                  <a:lnTo>
                    <a:pt x="1350000" y="0"/>
                  </a:lnTo>
                  <a:cubicBezTo>
                    <a:pt x="1350000" y="698985"/>
                    <a:pt x="1881225" y="1273897"/>
                    <a:pt x="2561970" y="1343030"/>
                  </a:cubicBezTo>
                  <a:lnTo>
                    <a:pt x="2642332" y="1347088"/>
                  </a:lnTo>
                  <a:lnTo>
                    <a:pt x="2642332" y="2697088"/>
                  </a:lnTo>
                  <a:lnTo>
                    <a:pt x="2423941" y="2686060"/>
                  </a:lnTo>
                  <a:cubicBezTo>
                    <a:pt x="1062449" y="2547793"/>
                    <a:pt x="0" y="1397971"/>
                    <a:pt x="0" y="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4" name="Free-form: Shape 15">
              <a:extLst>
                <a:ext uri="{FF2B5EF4-FFF2-40B4-BE49-F238E27FC236}">
                  <a16:creationId xmlns:a16="http://schemas.microsoft.com/office/drawing/2014/main" id="{D1BA1539-BEE6-DEA4-908E-A8CAF562288E}"/>
                </a:ext>
              </a:extLst>
            </p:cNvPr>
            <p:cNvSpPr/>
            <p:nvPr/>
          </p:nvSpPr>
          <p:spPr>
            <a:xfrm>
              <a:off x="6339274" y="741285"/>
              <a:ext cx="2438988" cy="2386809"/>
            </a:xfrm>
            <a:custGeom>
              <a:avLst/>
              <a:gdLst>
                <a:gd name="connsiteX0" fmla="*/ 0 w 2438988"/>
                <a:gd name="connsiteY0" fmla="*/ 0 h 2386773"/>
                <a:gd name="connsiteX1" fmla="*/ 32785 w 2438988"/>
                <a:gd name="connsiteY1" fmla="*/ 1655 h 2386773"/>
                <a:gd name="connsiteX2" fmla="*/ 2401872 w 2438988"/>
                <a:gd name="connsiteY2" fmla="*/ 2143571 h 2386773"/>
                <a:gd name="connsiteX3" fmla="*/ 2438988 w 2438988"/>
                <a:gd name="connsiteY3" fmla="*/ 2386773 h 2386773"/>
                <a:gd name="connsiteX4" fmla="*/ 1071876 w 2438988"/>
                <a:gd name="connsiteY4" fmla="*/ 2386773 h 2386773"/>
                <a:gd name="connsiteX5" fmla="*/ 1046033 w 2438988"/>
                <a:gd name="connsiteY5" fmla="*/ 2286266 h 2386773"/>
                <a:gd name="connsiteX6" fmla="*/ 28798 w 2438988"/>
                <a:gd name="connsiteY6" fmla="*/ 1365142 h 2386773"/>
                <a:gd name="connsiteX7" fmla="*/ 0 w 2438988"/>
                <a:gd name="connsiteY7" fmla="*/ 1360747 h 2386773"/>
                <a:gd name="connsiteX8" fmla="*/ 0 w 2438988"/>
                <a:gd name="connsiteY8" fmla="*/ 0 h 238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988" h="2386773">
                  <a:moveTo>
                    <a:pt x="0" y="0"/>
                  </a:moveTo>
                  <a:lnTo>
                    <a:pt x="32785" y="1655"/>
                  </a:lnTo>
                  <a:cubicBezTo>
                    <a:pt x="1212745" y="121486"/>
                    <a:pt x="2168090" y="1001108"/>
                    <a:pt x="2401872" y="2143571"/>
                  </a:cubicBezTo>
                  <a:lnTo>
                    <a:pt x="2438988" y="2386773"/>
                  </a:lnTo>
                  <a:lnTo>
                    <a:pt x="1071876" y="2386773"/>
                  </a:lnTo>
                  <a:lnTo>
                    <a:pt x="1046033" y="2286266"/>
                  </a:lnTo>
                  <a:cubicBezTo>
                    <a:pt x="901404" y="1821269"/>
                    <a:pt x="512148" y="1464050"/>
                    <a:pt x="28798" y="1365142"/>
                  </a:cubicBezTo>
                  <a:lnTo>
                    <a:pt x="0" y="1360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703" t="796" r="703" b="-796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5" name="Free-form: Shape 7">
              <a:extLst>
                <a:ext uri="{FF2B5EF4-FFF2-40B4-BE49-F238E27FC236}">
                  <a16:creationId xmlns:a16="http://schemas.microsoft.com/office/drawing/2014/main" id="{8A891EF1-FECD-06AD-11C3-5F7059FE105E}"/>
                </a:ext>
              </a:extLst>
            </p:cNvPr>
            <p:cNvSpPr/>
            <p:nvPr/>
          </p:nvSpPr>
          <p:spPr>
            <a:xfrm>
              <a:off x="6339274" y="3429000"/>
              <a:ext cx="2456726" cy="2687716"/>
            </a:xfrm>
            <a:custGeom>
              <a:avLst/>
              <a:gdLst>
                <a:gd name="connsiteX0" fmla="*/ 1106726 w 2456726"/>
                <a:gd name="connsiteY0" fmla="*/ 0 h 2687716"/>
                <a:gd name="connsiteX1" fmla="*/ 2456726 w 2456726"/>
                <a:gd name="connsiteY1" fmla="*/ 0 h 2687716"/>
                <a:gd name="connsiteX2" fmla="*/ 32785 w 2456726"/>
                <a:gd name="connsiteY2" fmla="*/ 2686060 h 2687716"/>
                <a:gd name="connsiteX3" fmla="*/ 0 w 2456726"/>
                <a:gd name="connsiteY3" fmla="*/ 2687716 h 2687716"/>
                <a:gd name="connsiteX4" fmla="*/ 0 w 2456726"/>
                <a:gd name="connsiteY4" fmla="*/ 1326968 h 2687716"/>
                <a:gd name="connsiteX5" fmla="*/ 28798 w 2456726"/>
                <a:gd name="connsiteY5" fmla="*/ 1322573 h 2687716"/>
                <a:gd name="connsiteX6" fmla="*/ 1106726 w 2456726"/>
                <a:gd name="connsiteY6" fmla="*/ 0 h 26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6726" h="2687716">
                  <a:moveTo>
                    <a:pt x="1106726" y="0"/>
                  </a:moveTo>
                  <a:lnTo>
                    <a:pt x="2456726" y="0"/>
                  </a:lnTo>
                  <a:cubicBezTo>
                    <a:pt x="2456726" y="1397971"/>
                    <a:pt x="1394277" y="2547793"/>
                    <a:pt x="32785" y="2686060"/>
                  </a:cubicBezTo>
                  <a:lnTo>
                    <a:pt x="0" y="2687716"/>
                  </a:lnTo>
                  <a:lnTo>
                    <a:pt x="0" y="1326968"/>
                  </a:lnTo>
                  <a:lnTo>
                    <a:pt x="28798" y="1322573"/>
                  </a:lnTo>
                  <a:cubicBezTo>
                    <a:pt x="643970" y="1196690"/>
                    <a:pt x="1106726" y="652386"/>
                    <a:pt x="1106726" y="0"/>
                  </a:cubicBezTo>
                  <a:close/>
                </a:path>
              </a:pathLst>
            </a:custGeom>
            <a:solidFill>
              <a:srgbClr val="0F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4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E346-EA18-FE27-5B05-8DCE4BCD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96EFA4-7203-9FDA-C041-BF1527AFAB8E}"/>
              </a:ext>
            </a:extLst>
          </p:cNvPr>
          <p:cNvSpPr txBox="1"/>
          <p:nvPr/>
        </p:nvSpPr>
        <p:spPr>
          <a:xfrm>
            <a:off x="2773749" y="137661"/>
            <a:ext cx="6889898" cy="5333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Major Banking Operations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74B8A-6D43-992C-A07F-DBF8B00D1895}"/>
              </a:ext>
            </a:extLst>
          </p:cNvPr>
          <p:cNvSpPr txBox="1"/>
          <p:nvPr/>
        </p:nvSpPr>
        <p:spPr>
          <a:xfrm>
            <a:off x="6218698" y="1388634"/>
            <a:ext cx="5505672" cy="387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IN" sz="3600" b="1" dirty="0">
                <a:solidFill>
                  <a:schemeClr val="bg2"/>
                </a:solidFill>
                <a:latin typeface="Nunito Semi Bold" panose="020B0604020202020204" charset="0"/>
              </a:rPr>
              <a:t>Write &amp; Post Blogs</a:t>
            </a:r>
            <a:endParaRPr lang="en-US" sz="3500" b="1" dirty="0">
              <a:solidFill>
                <a:schemeClr val="bg2"/>
              </a:solidFill>
              <a:latin typeface="Nunito Semi Bold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BA280-9F7D-548B-B80D-71FD3D150E33}"/>
              </a:ext>
            </a:extLst>
          </p:cNvPr>
          <p:cNvSpPr txBox="1"/>
          <p:nvPr/>
        </p:nvSpPr>
        <p:spPr>
          <a:xfrm>
            <a:off x="538480" y="53211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C71001F-2956-197D-0882-88294418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69243C2C-2399-C331-3123-D807C53E89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pPr>
              <a:lnSpc>
                <a:spcPts val="2850"/>
              </a:lnSpc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FCE10-3A7D-AB81-78D0-5E15B941CC73}"/>
              </a:ext>
            </a:extLst>
          </p:cNvPr>
          <p:cNvSpPr txBox="1"/>
          <p:nvPr/>
        </p:nvSpPr>
        <p:spPr>
          <a:xfrm>
            <a:off x="2623010" y="154551"/>
            <a:ext cx="7191375" cy="681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b="1" dirty="0">
                <a:solidFill>
                  <a:srgbClr val="FFFFFF"/>
                </a:solidFill>
                <a:ea typeface="Inter Bold" pitchFamily="34" charset="-122"/>
                <a:cs typeface="Times New Roman" panose="02020603050405020304" pitchFamily="18" charset="0"/>
              </a:rPr>
              <a:t>Security and Encryption</a:t>
            </a:r>
            <a:endParaRPr lang="en-US" sz="3200" b="1" dirty="0"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CDCDA-9FFB-A4B3-FA5C-3181CC6EA363}"/>
              </a:ext>
            </a:extLst>
          </p:cNvPr>
          <p:cNvSpPr txBox="1"/>
          <p:nvPr/>
        </p:nvSpPr>
        <p:spPr>
          <a:xfrm>
            <a:off x="690880" y="54735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D68B5CE6-670D-A66B-6B59-5DD211838232}"/>
              </a:ext>
            </a:extLst>
          </p:cNvPr>
          <p:cNvSpPr/>
          <p:nvPr/>
        </p:nvSpPr>
        <p:spPr>
          <a:xfrm>
            <a:off x="3933514" y="1308211"/>
            <a:ext cx="3809524" cy="2070973"/>
          </a:xfrm>
          <a:prstGeom prst="roundRect">
            <a:avLst>
              <a:gd name="adj" fmla="val 865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00099-5C6C-1597-0D4D-E504C4709800}"/>
              </a:ext>
            </a:extLst>
          </p:cNvPr>
          <p:cNvSpPr txBox="1"/>
          <p:nvPr/>
        </p:nvSpPr>
        <p:spPr>
          <a:xfrm>
            <a:off x="3933514" y="1922822"/>
            <a:ext cx="3581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a typeface="Bitter" pitchFamily="34" charset="-122"/>
                <a:cs typeface="Bitter" pitchFamily="34" charset="-120"/>
              </a:rPr>
              <a:t>Every banking operation requires PIN entry before execution. No transaction proceeds without successful verification.</a:t>
            </a:r>
            <a:endParaRPr lang="en-US" dirty="0"/>
          </a:p>
          <a:p>
            <a:endParaRPr lang="en-IN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E8CF4A0E-52FF-C8E2-F31E-5DD4E736667F}"/>
              </a:ext>
            </a:extLst>
          </p:cNvPr>
          <p:cNvSpPr/>
          <p:nvPr/>
        </p:nvSpPr>
        <p:spPr>
          <a:xfrm>
            <a:off x="4018448" y="1433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ea typeface="Outfit Bold" pitchFamily="34" charset="-122"/>
                <a:cs typeface="Outfit Bold" pitchFamily="34" charset="-120"/>
              </a:rPr>
              <a:t>PIN Authentication</a:t>
            </a:r>
            <a:endParaRPr lang="en-US" sz="2200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3B2E15AB-5B03-63BD-0100-804AC9B7F629}"/>
              </a:ext>
            </a:extLst>
          </p:cNvPr>
          <p:cNvSpPr/>
          <p:nvPr/>
        </p:nvSpPr>
        <p:spPr>
          <a:xfrm>
            <a:off x="8123460" y="1290539"/>
            <a:ext cx="3809524" cy="2070973"/>
          </a:xfrm>
          <a:prstGeom prst="roundRect">
            <a:avLst>
              <a:gd name="adj" fmla="val 8093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DBDBC385-09FE-2F09-85CF-F59E1385A0BE}"/>
              </a:ext>
            </a:extLst>
          </p:cNvPr>
          <p:cNvSpPr/>
          <p:nvPr/>
        </p:nvSpPr>
        <p:spPr>
          <a:xfrm>
            <a:off x="5981961" y="3911205"/>
            <a:ext cx="3855816" cy="2559044"/>
          </a:xfrm>
          <a:prstGeom prst="roundRect">
            <a:avLst>
              <a:gd name="adj" fmla="val 8917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F552C684-EBEC-D254-00DD-428D3F0AA251}"/>
              </a:ext>
            </a:extLst>
          </p:cNvPr>
          <p:cNvSpPr/>
          <p:nvPr/>
        </p:nvSpPr>
        <p:spPr>
          <a:xfrm>
            <a:off x="6095047" y="4025260"/>
            <a:ext cx="3351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Caesar Cipher Encryption</a:t>
            </a:r>
            <a:endParaRPr lang="en-US" sz="22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C65C199C-06C1-4AD8-6E1A-F3AE893D2A7B}"/>
              </a:ext>
            </a:extLst>
          </p:cNvPr>
          <p:cNvSpPr/>
          <p:nvPr/>
        </p:nvSpPr>
        <p:spPr>
          <a:xfrm>
            <a:off x="6095047" y="4526428"/>
            <a:ext cx="3742730" cy="2449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PINs encrypted before storage using a shift cipher. Each digit shifted by +3 positions.</a:t>
            </a:r>
          </a:p>
          <a:p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Example: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1234 → 4567</a:t>
            </a:r>
          </a:p>
          <a:p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Decrypted during login for secure comparison.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CE373B7A-0A56-875E-7A16-324B23787903}"/>
              </a:ext>
            </a:extLst>
          </p:cNvPr>
          <p:cNvSpPr/>
          <p:nvPr/>
        </p:nvSpPr>
        <p:spPr>
          <a:xfrm>
            <a:off x="8246029" y="1421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Duplicate Prevention</a:t>
            </a:r>
            <a:endParaRPr lang="en-US" sz="2200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238B0AD2-339D-8FE8-F24D-A62BA5B71C77}"/>
              </a:ext>
            </a:extLst>
          </p:cNvPr>
          <p:cNvSpPr/>
          <p:nvPr/>
        </p:nvSpPr>
        <p:spPr>
          <a:xfrm>
            <a:off x="8258487" y="198643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FFFFFF"/>
                </a:solidFill>
                <a:ea typeface="Bitter" pitchFamily="34" charset="-122"/>
                <a:cs typeface="Bitter" pitchFamily="34" charset="-120"/>
              </a:rPr>
              <a:t>System checks master database before account creation, preventing multiple accounts with identical numbers.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0EAC5-6793-F696-340C-86785EF897A4}"/>
              </a:ext>
            </a:extLst>
          </p:cNvPr>
          <p:cNvGrpSpPr/>
          <p:nvPr/>
        </p:nvGrpSpPr>
        <p:grpSpPr>
          <a:xfrm rot="16388488">
            <a:off x="-3722527" y="1986438"/>
            <a:ext cx="8692922" cy="8461422"/>
            <a:chOff x="3396000" y="731912"/>
            <a:chExt cx="5400000" cy="5394176"/>
          </a:xfrm>
        </p:grpSpPr>
        <p:sp>
          <p:nvSpPr>
            <p:cNvPr id="28" name="Free-form: Shape 16">
              <a:extLst>
                <a:ext uri="{FF2B5EF4-FFF2-40B4-BE49-F238E27FC236}">
                  <a16:creationId xmlns:a16="http://schemas.microsoft.com/office/drawing/2014/main" id="{B63BD86C-58BA-BB44-BE0D-861D98123824}"/>
                </a:ext>
              </a:extLst>
            </p:cNvPr>
            <p:cNvSpPr/>
            <p:nvPr/>
          </p:nvSpPr>
          <p:spPr>
            <a:xfrm>
              <a:off x="3413738" y="731912"/>
              <a:ext cx="2624594" cy="2396146"/>
            </a:xfrm>
            <a:custGeom>
              <a:avLst/>
              <a:gdLst>
                <a:gd name="connsiteX0" fmla="*/ 2624594 w 2624594"/>
                <a:gd name="connsiteY0" fmla="*/ 0 h 2396146"/>
                <a:gd name="connsiteX1" fmla="*/ 2624594 w 2624594"/>
                <a:gd name="connsiteY1" fmla="*/ 1350000 h 2396146"/>
                <a:gd name="connsiteX2" fmla="*/ 2544232 w 2624594"/>
                <a:gd name="connsiteY2" fmla="*/ 1354058 h 2396146"/>
                <a:gd name="connsiteX3" fmla="*/ 1392955 w 2624594"/>
                <a:gd name="connsiteY3" fmla="*/ 2295639 h 2396146"/>
                <a:gd name="connsiteX4" fmla="*/ 1367112 w 2624594"/>
                <a:gd name="connsiteY4" fmla="*/ 2396146 h 2396146"/>
                <a:gd name="connsiteX5" fmla="*/ 0 w 2624594"/>
                <a:gd name="connsiteY5" fmla="*/ 2396146 h 2396146"/>
                <a:gd name="connsiteX6" fmla="*/ 37116 w 2624594"/>
                <a:gd name="connsiteY6" fmla="*/ 2152944 h 2396146"/>
                <a:gd name="connsiteX7" fmla="*/ 2406203 w 2624594"/>
                <a:gd name="connsiteY7" fmla="*/ 11028 h 2396146"/>
                <a:gd name="connsiteX8" fmla="*/ 2624594 w 2624594"/>
                <a:gd name="connsiteY8" fmla="*/ 0 h 239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594" h="2396146">
                  <a:moveTo>
                    <a:pt x="2624594" y="0"/>
                  </a:moveTo>
                  <a:lnTo>
                    <a:pt x="2624594" y="1350000"/>
                  </a:lnTo>
                  <a:lnTo>
                    <a:pt x="2544232" y="1354058"/>
                  </a:lnTo>
                  <a:cubicBezTo>
                    <a:pt x="1999636" y="1409365"/>
                    <a:pt x="1550733" y="1788370"/>
                    <a:pt x="1392955" y="2295639"/>
                  </a:cubicBezTo>
                  <a:lnTo>
                    <a:pt x="1367112" y="2396146"/>
                  </a:lnTo>
                  <a:lnTo>
                    <a:pt x="0" y="2396146"/>
                  </a:lnTo>
                  <a:lnTo>
                    <a:pt x="37116" y="2152944"/>
                  </a:lnTo>
                  <a:cubicBezTo>
                    <a:pt x="270898" y="1010481"/>
                    <a:pt x="1226244" y="130859"/>
                    <a:pt x="2406203" y="11028"/>
                  </a:cubicBezTo>
                  <a:lnTo>
                    <a:pt x="2624594" y="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9" name="Free-form: Shape 9">
              <a:extLst>
                <a:ext uri="{FF2B5EF4-FFF2-40B4-BE49-F238E27FC236}">
                  <a16:creationId xmlns:a16="http://schemas.microsoft.com/office/drawing/2014/main" id="{DD89D7D1-EE45-A454-C0A0-63EE64AFEDDD}"/>
                </a:ext>
              </a:extLst>
            </p:cNvPr>
            <p:cNvSpPr/>
            <p:nvPr/>
          </p:nvSpPr>
          <p:spPr>
            <a:xfrm>
              <a:off x="3396000" y="3429000"/>
              <a:ext cx="2642332" cy="2697088"/>
            </a:xfrm>
            <a:custGeom>
              <a:avLst/>
              <a:gdLst>
                <a:gd name="connsiteX0" fmla="*/ 0 w 2642332"/>
                <a:gd name="connsiteY0" fmla="*/ 0 h 2697088"/>
                <a:gd name="connsiteX1" fmla="*/ 1350000 w 2642332"/>
                <a:gd name="connsiteY1" fmla="*/ 0 h 2697088"/>
                <a:gd name="connsiteX2" fmla="*/ 2561970 w 2642332"/>
                <a:gd name="connsiteY2" fmla="*/ 1343030 h 2697088"/>
                <a:gd name="connsiteX3" fmla="*/ 2642332 w 2642332"/>
                <a:gd name="connsiteY3" fmla="*/ 1347088 h 2697088"/>
                <a:gd name="connsiteX4" fmla="*/ 2642332 w 2642332"/>
                <a:gd name="connsiteY4" fmla="*/ 2697088 h 2697088"/>
                <a:gd name="connsiteX5" fmla="*/ 2423941 w 2642332"/>
                <a:gd name="connsiteY5" fmla="*/ 2686060 h 2697088"/>
                <a:gd name="connsiteX6" fmla="*/ 0 w 2642332"/>
                <a:gd name="connsiteY6" fmla="*/ 0 h 269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2332" h="2697088">
                  <a:moveTo>
                    <a:pt x="0" y="0"/>
                  </a:moveTo>
                  <a:lnTo>
                    <a:pt x="1350000" y="0"/>
                  </a:lnTo>
                  <a:cubicBezTo>
                    <a:pt x="1350000" y="698985"/>
                    <a:pt x="1881225" y="1273897"/>
                    <a:pt x="2561970" y="1343030"/>
                  </a:cubicBezTo>
                  <a:lnTo>
                    <a:pt x="2642332" y="1347088"/>
                  </a:lnTo>
                  <a:lnTo>
                    <a:pt x="2642332" y="2697088"/>
                  </a:lnTo>
                  <a:lnTo>
                    <a:pt x="2423941" y="2686060"/>
                  </a:lnTo>
                  <a:cubicBezTo>
                    <a:pt x="1062449" y="2547793"/>
                    <a:pt x="0" y="1397971"/>
                    <a:pt x="0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2" name="Free-form: Shape 15">
              <a:extLst>
                <a:ext uri="{FF2B5EF4-FFF2-40B4-BE49-F238E27FC236}">
                  <a16:creationId xmlns:a16="http://schemas.microsoft.com/office/drawing/2014/main" id="{6EF1E980-0D21-7E6F-910E-4128636B7D22}"/>
                </a:ext>
              </a:extLst>
            </p:cNvPr>
            <p:cNvSpPr/>
            <p:nvPr/>
          </p:nvSpPr>
          <p:spPr>
            <a:xfrm>
              <a:off x="6339274" y="741285"/>
              <a:ext cx="2438988" cy="2386809"/>
            </a:xfrm>
            <a:custGeom>
              <a:avLst/>
              <a:gdLst>
                <a:gd name="connsiteX0" fmla="*/ 0 w 2438988"/>
                <a:gd name="connsiteY0" fmla="*/ 0 h 2386773"/>
                <a:gd name="connsiteX1" fmla="*/ 32785 w 2438988"/>
                <a:gd name="connsiteY1" fmla="*/ 1655 h 2386773"/>
                <a:gd name="connsiteX2" fmla="*/ 2401872 w 2438988"/>
                <a:gd name="connsiteY2" fmla="*/ 2143571 h 2386773"/>
                <a:gd name="connsiteX3" fmla="*/ 2438988 w 2438988"/>
                <a:gd name="connsiteY3" fmla="*/ 2386773 h 2386773"/>
                <a:gd name="connsiteX4" fmla="*/ 1071876 w 2438988"/>
                <a:gd name="connsiteY4" fmla="*/ 2386773 h 2386773"/>
                <a:gd name="connsiteX5" fmla="*/ 1046033 w 2438988"/>
                <a:gd name="connsiteY5" fmla="*/ 2286266 h 2386773"/>
                <a:gd name="connsiteX6" fmla="*/ 28798 w 2438988"/>
                <a:gd name="connsiteY6" fmla="*/ 1365142 h 2386773"/>
                <a:gd name="connsiteX7" fmla="*/ 0 w 2438988"/>
                <a:gd name="connsiteY7" fmla="*/ 1360747 h 2386773"/>
                <a:gd name="connsiteX8" fmla="*/ 0 w 2438988"/>
                <a:gd name="connsiteY8" fmla="*/ 0 h 238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988" h="2386773">
                  <a:moveTo>
                    <a:pt x="0" y="0"/>
                  </a:moveTo>
                  <a:lnTo>
                    <a:pt x="32785" y="1655"/>
                  </a:lnTo>
                  <a:cubicBezTo>
                    <a:pt x="1212745" y="121486"/>
                    <a:pt x="2168090" y="1001108"/>
                    <a:pt x="2401872" y="2143571"/>
                  </a:cubicBezTo>
                  <a:lnTo>
                    <a:pt x="2438988" y="2386773"/>
                  </a:lnTo>
                  <a:lnTo>
                    <a:pt x="1071876" y="2386773"/>
                  </a:lnTo>
                  <a:lnTo>
                    <a:pt x="1046033" y="2286266"/>
                  </a:lnTo>
                  <a:cubicBezTo>
                    <a:pt x="901404" y="1821269"/>
                    <a:pt x="512148" y="1464050"/>
                    <a:pt x="28798" y="1365142"/>
                  </a:cubicBezTo>
                  <a:lnTo>
                    <a:pt x="0" y="1360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7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3" name="Free-form: Shape 7">
              <a:extLst>
                <a:ext uri="{FF2B5EF4-FFF2-40B4-BE49-F238E27FC236}">
                  <a16:creationId xmlns:a16="http://schemas.microsoft.com/office/drawing/2014/main" id="{C047914F-E84E-7419-14C4-C35407956302}"/>
                </a:ext>
              </a:extLst>
            </p:cNvPr>
            <p:cNvSpPr/>
            <p:nvPr/>
          </p:nvSpPr>
          <p:spPr>
            <a:xfrm>
              <a:off x="6339274" y="3429000"/>
              <a:ext cx="2456726" cy="2687716"/>
            </a:xfrm>
            <a:custGeom>
              <a:avLst/>
              <a:gdLst>
                <a:gd name="connsiteX0" fmla="*/ 1106726 w 2456726"/>
                <a:gd name="connsiteY0" fmla="*/ 0 h 2687716"/>
                <a:gd name="connsiteX1" fmla="*/ 2456726 w 2456726"/>
                <a:gd name="connsiteY1" fmla="*/ 0 h 2687716"/>
                <a:gd name="connsiteX2" fmla="*/ 32785 w 2456726"/>
                <a:gd name="connsiteY2" fmla="*/ 2686060 h 2687716"/>
                <a:gd name="connsiteX3" fmla="*/ 0 w 2456726"/>
                <a:gd name="connsiteY3" fmla="*/ 2687716 h 2687716"/>
                <a:gd name="connsiteX4" fmla="*/ 0 w 2456726"/>
                <a:gd name="connsiteY4" fmla="*/ 1326968 h 2687716"/>
                <a:gd name="connsiteX5" fmla="*/ 28798 w 2456726"/>
                <a:gd name="connsiteY5" fmla="*/ 1322573 h 2687716"/>
                <a:gd name="connsiteX6" fmla="*/ 1106726 w 2456726"/>
                <a:gd name="connsiteY6" fmla="*/ 0 h 26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6726" h="2687716">
                  <a:moveTo>
                    <a:pt x="1106726" y="0"/>
                  </a:moveTo>
                  <a:lnTo>
                    <a:pt x="2456726" y="0"/>
                  </a:lnTo>
                  <a:cubicBezTo>
                    <a:pt x="2456726" y="1397971"/>
                    <a:pt x="1394277" y="2547793"/>
                    <a:pt x="32785" y="2686060"/>
                  </a:cubicBezTo>
                  <a:lnTo>
                    <a:pt x="0" y="2687716"/>
                  </a:lnTo>
                  <a:lnTo>
                    <a:pt x="0" y="1326968"/>
                  </a:lnTo>
                  <a:lnTo>
                    <a:pt x="28798" y="1322573"/>
                  </a:lnTo>
                  <a:cubicBezTo>
                    <a:pt x="643970" y="1196690"/>
                    <a:pt x="1106726" y="652386"/>
                    <a:pt x="1106726" y="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60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AC701FE7-44C1-7A10-319D-A797A651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6"/>
            <a:ext cx="12192000" cy="6858000"/>
          </a:xfrm>
          <a:prstGeom prst="rect">
            <a:avLst/>
          </a:prstGeom>
        </p:spPr>
      </p:pic>
      <p:sp>
        <p:nvSpPr>
          <p:cNvPr id="17" name="Shape 0">
            <a:extLst>
              <a:ext uri="{FF2B5EF4-FFF2-40B4-BE49-F238E27FC236}">
                <a16:creationId xmlns:a16="http://schemas.microsoft.com/office/drawing/2014/main" id="{AF038ACF-9A55-2288-F06D-0E05689E3278}"/>
              </a:ext>
            </a:extLst>
          </p:cNvPr>
          <p:cNvSpPr/>
          <p:nvPr/>
        </p:nvSpPr>
        <p:spPr>
          <a:xfrm>
            <a:off x="0" y="-16516"/>
            <a:ext cx="12192000" cy="6874516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0FF9AE99-4A8A-ECFA-60BA-0D4809D0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01" y="5381837"/>
            <a:ext cx="882134" cy="1058585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119607FA-FCAB-C114-DFF7-1FF55BBF45F4}"/>
              </a:ext>
            </a:extLst>
          </p:cNvPr>
          <p:cNvSpPr/>
          <p:nvPr/>
        </p:nvSpPr>
        <p:spPr>
          <a:xfrm>
            <a:off x="5461601" y="214823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ea typeface="Outfit Bold" pitchFamily="34" charset="-122"/>
                <a:cs typeface="Outfit Bold" pitchFamily="34" charset="-120"/>
              </a:rPr>
              <a:t>Transaction Flow</a:t>
            </a:r>
            <a:endParaRPr lang="en-US" sz="3450" dirty="0"/>
          </a:p>
        </p:txBody>
      </p:sp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87F17C3D-C4E7-6D7D-FC17-926FEA69E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601" y="1118983"/>
            <a:ext cx="882134" cy="1058585"/>
          </a:xfrm>
          <a:prstGeom prst="rect">
            <a:avLst/>
          </a:prstGeom>
        </p:spPr>
      </p:pic>
      <p:sp>
        <p:nvSpPr>
          <p:cNvPr id="30" name="Text 1">
            <a:extLst>
              <a:ext uri="{FF2B5EF4-FFF2-40B4-BE49-F238E27FC236}">
                <a16:creationId xmlns:a16="http://schemas.microsoft.com/office/drawing/2014/main" id="{3F80EBD9-DBAF-715D-D0B1-D49C8756A8E4}"/>
              </a:ext>
            </a:extLst>
          </p:cNvPr>
          <p:cNvSpPr/>
          <p:nvPr/>
        </p:nvSpPr>
        <p:spPr>
          <a:xfrm>
            <a:off x="6520067" y="1295315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ea typeface="Outfit Bold" pitchFamily="34" charset="-122"/>
                <a:cs typeface="Outfit Bold" pitchFamily="34" charset="-120"/>
              </a:rPr>
              <a:t>User Selection</a:t>
            </a:r>
            <a:endParaRPr lang="en-US" sz="1700" dirty="0"/>
          </a:p>
        </p:txBody>
      </p:sp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2C7050C2-A3AE-628C-1378-ECA39EB0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601" y="2177568"/>
            <a:ext cx="882134" cy="1058585"/>
          </a:xfrm>
          <a:prstGeom prst="rect">
            <a:avLst/>
          </a:prstGeom>
        </p:spPr>
      </p:pic>
      <p:sp>
        <p:nvSpPr>
          <p:cNvPr id="32" name="Text 3">
            <a:extLst>
              <a:ext uri="{FF2B5EF4-FFF2-40B4-BE49-F238E27FC236}">
                <a16:creationId xmlns:a16="http://schemas.microsoft.com/office/drawing/2014/main" id="{1B45D88F-ED40-3DCE-F3E1-6400677661BF}"/>
              </a:ext>
            </a:extLst>
          </p:cNvPr>
          <p:cNvSpPr/>
          <p:nvPr/>
        </p:nvSpPr>
        <p:spPr>
          <a:xfrm>
            <a:off x="6520067" y="2353900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ea typeface="Outfit Bold" pitchFamily="34" charset="-122"/>
                <a:cs typeface="Outfit Bold" pitchFamily="34" charset="-120"/>
              </a:rPr>
              <a:t>Authentication</a:t>
            </a:r>
            <a:endParaRPr lang="en-US" sz="1700" dirty="0"/>
          </a:p>
        </p:txBody>
      </p:sp>
      <p:pic>
        <p:nvPicPr>
          <p:cNvPr id="33" name="Image 2" descr="preencoded.png">
            <a:extLst>
              <a:ext uri="{FF2B5EF4-FFF2-40B4-BE49-F238E27FC236}">
                <a16:creationId xmlns:a16="http://schemas.microsoft.com/office/drawing/2014/main" id="{7594138A-180F-6959-020B-1D59D8E55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601" y="3236152"/>
            <a:ext cx="882134" cy="1058585"/>
          </a:xfrm>
          <a:prstGeom prst="rect">
            <a:avLst/>
          </a:prstGeom>
        </p:spPr>
      </p:pic>
      <p:sp>
        <p:nvSpPr>
          <p:cNvPr id="34" name="Text 5">
            <a:extLst>
              <a:ext uri="{FF2B5EF4-FFF2-40B4-BE49-F238E27FC236}">
                <a16:creationId xmlns:a16="http://schemas.microsoft.com/office/drawing/2014/main" id="{4F15C3FE-84AE-89B7-A160-17BFD040C062}"/>
              </a:ext>
            </a:extLst>
          </p:cNvPr>
          <p:cNvSpPr/>
          <p:nvPr/>
        </p:nvSpPr>
        <p:spPr>
          <a:xfrm>
            <a:off x="6520067" y="3412484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PIN Verification</a:t>
            </a:r>
            <a:endParaRPr lang="en-US" sz="1700" dirty="0"/>
          </a:p>
        </p:txBody>
      </p:sp>
      <p:pic>
        <p:nvPicPr>
          <p:cNvPr id="35" name="Image 3" descr="preencoded.png">
            <a:extLst>
              <a:ext uri="{FF2B5EF4-FFF2-40B4-BE49-F238E27FC236}">
                <a16:creationId xmlns:a16="http://schemas.microsoft.com/office/drawing/2014/main" id="{BBF35604-106F-5A4D-8B0A-B6122CB83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601" y="4294737"/>
            <a:ext cx="882134" cy="1058585"/>
          </a:xfrm>
          <a:prstGeom prst="rect">
            <a:avLst/>
          </a:prstGeom>
        </p:spPr>
      </p:pic>
      <p:sp>
        <p:nvSpPr>
          <p:cNvPr id="36" name="Text 7">
            <a:extLst>
              <a:ext uri="{FF2B5EF4-FFF2-40B4-BE49-F238E27FC236}">
                <a16:creationId xmlns:a16="http://schemas.microsoft.com/office/drawing/2014/main" id="{D77C7A66-E31D-017C-CE44-F1B5F7A5B3B8}"/>
              </a:ext>
            </a:extLst>
          </p:cNvPr>
          <p:cNvSpPr/>
          <p:nvPr/>
        </p:nvSpPr>
        <p:spPr>
          <a:xfrm>
            <a:off x="6520067" y="4471069"/>
            <a:ext cx="234684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Transaction Processing</a:t>
            </a:r>
            <a:endParaRPr lang="en-US" sz="1700" dirty="0"/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2F37310C-43CB-B4BA-573D-96A8DAA2BB4E}"/>
              </a:ext>
            </a:extLst>
          </p:cNvPr>
          <p:cNvSpPr/>
          <p:nvPr/>
        </p:nvSpPr>
        <p:spPr>
          <a:xfrm>
            <a:off x="6520067" y="5529654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ea typeface="Outfit Bold" pitchFamily="34" charset="-122"/>
                <a:cs typeface="Outfit Bold" pitchFamily="34" charset="-120"/>
              </a:rPr>
              <a:t>Data Persistence</a:t>
            </a:r>
            <a:endParaRPr lang="en-US" sz="1700" dirty="0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A1DD41F1-8DC1-5338-53E8-964A6FEA486D}"/>
              </a:ext>
            </a:extLst>
          </p:cNvPr>
          <p:cNvSpPr/>
          <p:nvPr/>
        </p:nvSpPr>
        <p:spPr>
          <a:xfrm>
            <a:off x="6520067" y="1676791"/>
            <a:ext cx="554075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User chooses operation from main menu (deposit, withdraw, loan, etc.)</a:t>
            </a:r>
            <a:endParaRPr lang="en-US" sz="1350" dirty="0"/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E76FAF30-43D9-E99B-4E13-2CE2EA1DB715}"/>
              </a:ext>
            </a:extLst>
          </p:cNvPr>
          <p:cNvSpPr/>
          <p:nvPr/>
        </p:nvSpPr>
        <p:spPr>
          <a:xfrm>
            <a:off x="6520067" y="2682563"/>
            <a:ext cx="5671933" cy="381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System requests account number and PIN for verification</a:t>
            </a:r>
            <a:endParaRPr lang="en-US" sz="1350" dirty="0"/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F82A6D19-41D0-3239-1D0B-873D88FF856B}"/>
              </a:ext>
            </a:extLst>
          </p:cNvPr>
          <p:cNvSpPr/>
          <p:nvPr/>
        </p:nvSpPr>
        <p:spPr>
          <a:xfrm>
            <a:off x="6520067" y="3793961"/>
            <a:ext cx="567193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ea typeface="Bitter" pitchFamily="34" charset="-122"/>
                <a:cs typeface="Bitter" pitchFamily="34" charset="-120"/>
              </a:rPr>
              <a:t>Encrypted PIN retrieved, decrypted, and compared with user input</a:t>
            </a:r>
            <a:endParaRPr lang="en-US" sz="1350" dirty="0"/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BE6C5E20-7596-6D4D-3ED1-77E8670860E7}"/>
              </a:ext>
            </a:extLst>
          </p:cNvPr>
          <p:cNvSpPr/>
          <p:nvPr/>
        </p:nvSpPr>
        <p:spPr>
          <a:xfrm>
            <a:off x="6520067" y="4852545"/>
            <a:ext cx="5540753" cy="27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Requested operation executed, balance and account details updated</a:t>
            </a:r>
            <a:endParaRPr lang="en-US" sz="135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0B98CB9-C9FF-854D-3F46-9F537F17B2C7}"/>
              </a:ext>
            </a:extLst>
          </p:cNvPr>
          <p:cNvSpPr/>
          <p:nvPr/>
        </p:nvSpPr>
        <p:spPr>
          <a:xfrm>
            <a:off x="6520067" y="5911130"/>
            <a:ext cx="55407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Changes </a:t>
            </a:r>
            <a:r>
              <a:rPr lang="en-US" sz="1350" dirty="0">
                <a:solidFill>
                  <a:srgbClr val="C2C4B5"/>
                </a:solidFill>
                <a:ea typeface="Bitter" pitchFamily="34" charset="-122"/>
                <a:cs typeface="Bitter" pitchFamily="34" charset="-120"/>
              </a:rPr>
              <a:t>written</a:t>
            </a: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to account file and master database</a:t>
            </a:r>
            <a:endParaRPr lang="en-US" sz="135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AD9521-B325-62C1-1C53-32CEC5D98C71}"/>
              </a:ext>
            </a:extLst>
          </p:cNvPr>
          <p:cNvGrpSpPr/>
          <p:nvPr/>
        </p:nvGrpSpPr>
        <p:grpSpPr>
          <a:xfrm>
            <a:off x="-3722527" y="1986438"/>
            <a:ext cx="8692922" cy="8461422"/>
            <a:chOff x="3396000" y="731912"/>
            <a:chExt cx="5400000" cy="5394176"/>
          </a:xfrm>
        </p:grpSpPr>
        <p:sp>
          <p:nvSpPr>
            <p:cNvPr id="44" name="Free-form: Shape 16">
              <a:extLst>
                <a:ext uri="{FF2B5EF4-FFF2-40B4-BE49-F238E27FC236}">
                  <a16:creationId xmlns:a16="http://schemas.microsoft.com/office/drawing/2014/main" id="{8B3D3795-2B8F-DDB2-3AC6-C8A2DB659B50}"/>
                </a:ext>
              </a:extLst>
            </p:cNvPr>
            <p:cNvSpPr/>
            <p:nvPr/>
          </p:nvSpPr>
          <p:spPr>
            <a:xfrm>
              <a:off x="3413738" y="731912"/>
              <a:ext cx="2624594" cy="2396146"/>
            </a:xfrm>
            <a:custGeom>
              <a:avLst/>
              <a:gdLst>
                <a:gd name="connsiteX0" fmla="*/ 2624594 w 2624594"/>
                <a:gd name="connsiteY0" fmla="*/ 0 h 2396146"/>
                <a:gd name="connsiteX1" fmla="*/ 2624594 w 2624594"/>
                <a:gd name="connsiteY1" fmla="*/ 1350000 h 2396146"/>
                <a:gd name="connsiteX2" fmla="*/ 2544232 w 2624594"/>
                <a:gd name="connsiteY2" fmla="*/ 1354058 h 2396146"/>
                <a:gd name="connsiteX3" fmla="*/ 1392955 w 2624594"/>
                <a:gd name="connsiteY3" fmla="*/ 2295639 h 2396146"/>
                <a:gd name="connsiteX4" fmla="*/ 1367112 w 2624594"/>
                <a:gd name="connsiteY4" fmla="*/ 2396146 h 2396146"/>
                <a:gd name="connsiteX5" fmla="*/ 0 w 2624594"/>
                <a:gd name="connsiteY5" fmla="*/ 2396146 h 2396146"/>
                <a:gd name="connsiteX6" fmla="*/ 37116 w 2624594"/>
                <a:gd name="connsiteY6" fmla="*/ 2152944 h 2396146"/>
                <a:gd name="connsiteX7" fmla="*/ 2406203 w 2624594"/>
                <a:gd name="connsiteY7" fmla="*/ 11028 h 2396146"/>
                <a:gd name="connsiteX8" fmla="*/ 2624594 w 2624594"/>
                <a:gd name="connsiteY8" fmla="*/ 0 h 239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594" h="2396146">
                  <a:moveTo>
                    <a:pt x="2624594" y="0"/>
                  </a:moveTo>
                  <a:lnTo>
                    <a:pt x="2624594" y="1350000"/>
                  </a:lnTo>
                  <a:lnTo>
                    <a:pt x="2544232" y="1354058"/>
                  </a:lnTo>
                  <a:cubicBezTo>
                    <a:pt x="1999636" y="1409365"/>
                    <a:pt x="1550733" y="1788370"/>
                    <a:pt x="1392955" y="2295639"/>
                  </a:cubicBezTo>
                  <a:lnTo>
                    <a:pt x="1367112" y="2396146"/>
                  </a:lnTo>
                  <a:lnTo>
                    <a:pt x="0" y="2396146"/>
                  </a:lnTo>
                  <a:lnTo>
                    <a:pt x="37116" y="2152944"/>
                  </a:lnTo>
                  <a:cubicBezTo>
                    <a:pt x="270898" y="1010481"/>
                    <a:pt x="1226244" y="130859"/>
                    <a:pt x="2406203" y="11028"/>
                  </a:cubicBezTo>
                  <a:lnTo>
                    <a:pt x="2624594" y="0"/>
                  </a:lnTo>
                  <a:close/>
                </a:path>
              </a:pathLst>
            </a:custGeom>
            <a:solidFill>
              <a:srgbClr val="0D635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5" name="Free-form: Shape 9">
              <a:extLst>
                <a:ext uri="{FF2B5EF4-FFF2-40B4-BE49-F238E27FC236}">
                  <a16:creationId xmlns:a16="http://schemas.microsoft.com/office/drawing/2014/main" id="{94A91E9B-3275-664A-AB7A-249377362EC8}"/>
                </a:ext>
              </a:extLst>
            </p:cNvPr>
            <p:cNvSpPr/>
            <p:nvPr/>
          </p:nvSpPr>
          <p:spPr>
            <a:xfrm>
              <a:off x="3396000" y="3429000"/>
              <a:ext cx="2642332" cy="2697088"/>
            </a:xfrm>
            <a:custGeom>
              <a:avLst/>
              <a:gdLst>
                <a:gd name="connsiteX0" fmla="*/ 0 w 2642332"/>
                <a:gd name="connsiteY0" fmla="*/ 0 h 2697088"/>
                <a:gd name="connsiteX1" fmla="*/ 1350000 w 2642332"/>
                <a:gd name="connsiteY1" fmla="*/ 0 h 2697088"/>
                <a:gd name="connsiteX2" fmla="*/ 2561970 w 2642332"/>
                <a:gd name="connsiteY2" fmla="*/ 1343030 h 2697088"/>
                <a:gd name="connsiteX3" fmla="*/ 2642332 w 2642332"/>
                <a:gd name="connsiteY3" fmla="*/ 1347088 h 2697088"/>
                <a:gd name="connsiteX4" fmla="*/ 2642332 w 2642332"/>
                <a:gd name="connsiteY4" fmla="*/ 2697088 h 2697088"/>
                <a:gd name="connsiteX5" fmla="*/ 2423941 w 2642332"/>
                <a:gd name="connsiteY5" fmla="*/ 2686060 h 2697088"/>
                <a:gd name="connsiteX6" fmla="*/ 0 w 2642332"/>
                <a:gd name="connsiteY6" fmla="*/ 0 h 269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2332" h="2697088">
                  <a:moveTo>
                    <a:pt x="0" y="0"/>
                  </a:moveTo>
                  <a:lnTo>
                    <a:pt x="1350000" y="0"/>
                  </a:lnTo>
                  <a:cubicBezTo>
                    <a:pt x="1350000" y="698985"/>
                    <a:pt x="1881225" y="1273897"/>
                    <a:pt x="2561970" y="1343030"/>
                  </a:cubicBezTo>
                  <a:lnTo>
                    <a:pt x="2642332" y="1347088"/>
                  </a:lnTo>
                  <a:lnTo>
                    <a:pt x="2642332" y="2697088"/>
                  </a:lnTo>
                  <a:lnTo>
                    <a:pt x="2423941" y="2686060"/>
                  </a:lnTo>
                  <a:cubicBezTo>
                    <a:pt x="1062449" y="2547793"/>
                    <a:pt x="0" y="1397971"/>
                    <a:pt x="0" y="0"/>
                  </a:cubicBez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6" name="Free-form: Shape 15">
              <a:extLst>
                <a:ext uri="{FF2B5EF4-FFF2-40B4-BE49-F238E27FC236}">
                  <a16:creationId xmlns:a16="http://schemas.microsoft.com/office/drawing/2014/main" id="{3608BBD4-1478-5CA9-79C7-D5E754991582}"/>
                </a:ext>
              </a:extLst>
            </p:cNvPr>
            <p:cNvSpPr/>
            <p:nvPr/>
          </p:nvSpPr>
          <p:spPr>
            <a:xfrm>
              <a:off x="6339274" y="741285"/>
              <a:ext cx="2438988" cy="2386809"/>
            </a:xfrm>
            <a:custGeom>
              <a:avLst/>
              <a:gdLst>
                <a:gd name="connsiteX0" fmla="*/ 0 w 2438988"/>
                <a:gd name="connsiteY0" fmla="*/ 0 h 2386773"/>
                <a:gd name="connsiteX1" fmla="*/ 32785 w 2438988"/>
                <a:gd name="connsiteY1" fmla="*/ 1655 h 2386773"/>
                <a:gd name="connsiteX2" fmla="*/ 2401872 w 2438988"/>
                <a:gd name="connsiteY2" fmla="*/ 2143571 h 2386773"/>
                <a:gd name="connsiteX3" fmla="*/ 2438988 w 2438988"/>
                <a:gd name="connsiteY3" fmla="*/ 2386773 h 2386773"/>
                <a:gd name="connsiteX4" fmla="*/ 1071876 w 2438988"/>
                <a:gd name="connsiteY4" fmla="*/ 2386773 h 2386773"/>
                <a:gd name="connsiteX5" fmla="*/ 1046033 w 2438988"/>
                <a:gd name="connsiteY5" fmla="*/ 2286266 h 2386773"/>
                <a:gd name="connsiteX6" fmla="*/ 28798 w 2438988"/>
                <a:gd name="connsiteY6" fmla="*/ 1365142 h 2386773"/>
                <a:gd name="connsiteX7" fmla="*/ 0 w 2438988"/>
                <a:gd name="connsiteY7" fmla="*/ 1360747 h 2386773"/>
                <a:gd name="connsiteX8" fmla="*/ 0 w 2438988"/>
                <a:gd name="connsiteY8" fmla="*/ 0 h 238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988" h="2386773">
                  <a:moveTo>
                    <a:pt x="0" y="0"/>
                  </a:moveTo>
                  <a:lnTo>
                    <a:pt x="32785" y="1655"/>
                  </a:lnTo>
                  <a:cubicBezTo>
                    <a:pt x="1212745" y="121486"/>
                    <a:pt x="2168090" y="1001108"/>
                    <a:pt x="2401872" y="2143571"/>
                  </a:cubicBezTo>
                  <a:lnTo>
                    <a:pt x="2438988" y="2386773"/>
                  </a:lnTo>
                  <a:lnTo>
                    <a:pt x="1071876" y="2386773"/>
                  </a:lnTo>
                  <a:lnTo>
                    <a:pt x="1046033" y="2286266"/>
                  </a:lnTo>
                  <a:cubicBezTo>
                    <a:pt x="901404" y="1821269"/>
                    <a:pt x="512148" y="1464050"/>
                    <a:pt x="28798" y="1365142"/>
                  </a:cubicBezTo>
                  <a:lnTo>
                    <a:pt x="0" y="1360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7" name="Free-form: Shape 7">
              <a:extLst>
                <a:ext uri="{FF2B5EF4-FFF2-40B4-BE49-F238E27FC236}">
                  <a16:creationId xmlns:a16="http://schemas.microsoft.com/office/drawing/2014/main" id="{D7F20C45-6CDC-6646-99A0-C938DCF3C510}"/>
                </a:ext>
              </a:extLst>
            </p:cNvPr>
            <p:cNvSpPr/>
            <p:nvPr/>
          </p:nvSpPr>
          <p:spPr>
            <a:xfrm>
              <a:off x="6339274" y="3429000"/>
              <a:ext cx="2456726" cy="2687716"/>
            </a:xfrm>
            <a:custGeom>
              <a:avLst/>
              <a:gdLst>
                <a:gd name="connsiteX0" fmla="*/ 1106726 w 2456726"/>
                <a:gd name="connsiteY0" fmla="*/ 0 h 2687716"/>
                <a:gd name="connsiteX1" fmla="*/ 2456726 w 2456726"/>
                <a:gd name="connsiteY1" fmla="*/ 0 h 2687716"/>
                <a:gd name="connsiteX2" fmla="*/ 32785 w 2456726"/>
                <a:gd name="connsiteY2" fmla="*/ 2686060 h 2687716"/>
                <a:gd name="connsiteX3" fmla="*/ 0 w 2456726"/>
                <a:gd name="connsiteY3" fmla="*/ 2687716 h 2687716"/>
                <a:gd name="connsiteX4" fmla="*/ 0 w 2456726"/>
                <a:gd name="connsiteY4" fmla="*/ 1326968 h 2687716"/>
                <a:gd name="connsiteX5" fmla="*/ 28798 w 2456726"/>
                <a:gd name="connsiteY5" fmla="*/ 1322573 h 2687716"/>
                <a:gd name="connsiteX6" fmla="*/ 1106726 w 2456726"/>
                <a:gd name="connsiteY6" fmla="*/ 0 h 26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6726" h="2687716">
                  <a:moveTo>
                    <a:pt x="1106726" y="0"/>
                  </a:moveTo>
                  <a:lnTo>
                    <a:pt x="2456726" y="0"/>
                  </a:lnTo>
                  <a:cubicBezTo>
                    <a:pt x="2456726" y="1397971"/>
                    <a:pt x="1394277" y="2547793"/>
                    <a:pt x="32785" y="2686060"/>
                  </a:cubicBezTo>
                  <a:lnTo>
                    <a:pt x="0" y="2687716"/>
                  </a:lnTo>
                  <a:lnTo>
                    <a:pt x="0" y="1326968"/>
                  </a:lnTo>
                  <a:lnTo>
                    <a:pt x="28798" y="1322573"/>
                  </a:lnTo>
                  <a:cubicBezTo>
                    <a:pt x="643970" y="1196690"/>
                    <a:pt x="1106726" y="652386"/>
                    <a:pt x="1106726" y="0"/>
                  </a:cubicBez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090A9FA-18C9-86FE-AE83-A11893F2EB22}"/>
              </a:ext>
            </a:extLst>
          </p:cNvPr>
          <p:cNvSpPr txBox="1"/>
          <p:nvPr/>
        </p:nvSpPr>
        <p:spPr>
          <a:xfrm>
            <a:off x="690880" y="5473547"/>
            <a:ext cx="1319826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Arial Black" panose="020B0A04020102020204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IN" sz="44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175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Report</Template>
  <TotalTime>452</TotalTime>
  <Words>935</Words>
  <Application>Microsoft Office PowerPoint</Application>
  <PresentationFormat>Widescreen</PresentationFormat>
  <Paragraphs>202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Arial Black</vt:lpstr>
      <vt:lpstr>Barlow</vt:lpstr>
      <vt:lpstr>Bitter</vt:lpstr>
      <vt:lpstr>Calibri</vt:lpstr>
      <vt:lpstr>Calibri Light</vt:lpstr>
      <vt:lpstr>Consolas</vt:lpstr>
      <vt:lpstr>Inter</vt:lpstr>
      <vt:lpstr>Inter Bold</vt:lpstr>
      <vt:lpstr>Inter Light</vt:lpstr>
      <vt:lpstr>Nunito Semi Bold</vt:lpstr>
      <vt:lpstr>Outfit Bold</vt:lpstr>
      <vt:lpstr>Spline Sans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Sanjat Kumar</dc:creator>
  <cp:lastModifiedBy>Ritesh Raj</cp:lastModifiedBy>
  <cp:revision>4</cp:revision>
  <dcterms:created xsi:type="dcterms:W3CDTF">2025-11-05T11:07:17Z</dcterms:created>
  <dcterms:modified xsi:type="dcterms:W3CDTF">2025-11-05T19:34:34Z</dcterms:modified>
</cp:coreProperties>
</file>